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6" r:id="rId1"/>
  </p:sldMasterIdLst>
  <p:notesMasterIdLst>
    <p:notesMasterId r:id="rId20"/>
  </p:notesMasterIdLst>
  <p:handoutMasterIdLst>
    <p:handoutMasterId r:id="rId21"/>
  </p:handout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80" r:id="rId10"/>
    <p:sldId id="304" r:id="rId11"/>
    <p:sldId id="305" r:id="rId12"/>
    <p:sldId id="303" r:id="rId13"/>
    <p:sldId id="307" r:id="rId14"/>
    <p:sldId id="308" r:id="rId15"/>
    <p:sldId id="296" r:id="rId16"/>
    <p:sldId id="297" r:id="rId17"/>
    <p:sldId id="298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Gilbertson" initials="HG" lastIdx="11" clrIdx="0">
    <p:extLst>
      <p:ext uri="{19B8F6BF-5375-455C-9EA6-DF929625EA0E}">
        <p15:presenceInfo xmlns:p15="http://schemas.microsoft.com/office/powerpoint/2012/main" userId="Helena Gilbertson" providerId="None"/>
      </p:ext>
    </p:extLst>
  </p:cmAuthor>
  <p:cmAuthor id="2" name="Caroline B. Gomez" initials="CBG" lastIdx="20" clrIdx="1">
    <p:extLst>
      <p:ext uri="{19B8F6BF-5375-455C-9EA6-DF929625EA0E}">
        <p15:presenceInfo xmlns:p15="http://schemas.microsoft.com/office/powerpoint/2012/main" userId="S-1-5-21-3955503398-2292312349-2979319370-1664" providerId="AD"/>
      </p:ext>
    </p:extLst>
  </p:cmAuthor>
  <p:cmAuthor id="3" name="Helena M. Gilbertson" initials="HMG" lastIdx="3" clrIdx="2">
    <p:extLst>
      <p:ext uri="{19B8F6BF-5375-455C-9EA6-DF929625EA0E}">
        <p15:presenceInfo xmlns:p15="http://schemas.microsoft.com/office/powerpoint/2012/main" userId="S-1-5-21-3955503398-2292312349-2979319370-49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343" autoAdjust="0"/>
  </p:normalViewPr>
  <p:slideViewPr>
    <p:cSldViewPr snapToGrid="0" snapToObjects="1">
      <p:cViewPr varScale="1">
        <p:scale>
          <a:sx n="115" d="100"/>
          <a:sy n="115" d="100"/>
        </p:scale>
        <p:origin x="154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files.ad.sohe.wisc.edu\sohe2\CKF\MKEN\July%202017%20-%20June%202018\Coverage%20Report%20July%202017-%20June%202018\Milwaukee%20Data%20Mock-Up%20Upda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files.ad.sohe.wisc.edu\sohe2\CKF\MKEN\July%202017%20-%20June%202018\Coverage%20Report%20July%202017-%20June%202018\Milwaukee%20Data%20Mock-Up%20Updated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cbgomez\OneDrive\CWI\MKEN\FY%202017-2018\Coverage%20Reports\Updated%20Milwaukee%20Coverage%20Report%20Data%202017-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cbgomez\AppData\Local\Microsoft\Windows\INetCache\Content.Outlook\S2B8NPS9\MKEN%20Data%20Mock-Up%202017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47-40BE-88B8-5C861D92CA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47-40BE-88B8-5C861D92CA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47-40BE-88B8-5C861D92CA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47-40BE-88B8-5C861D92CA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47-40BE-88B8-5C861D92CA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47-40BE-88B8-5C861D92CA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47-40BE-88B8-5C861D92CA3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047-40BE-88B8-5C861D92CA37}"/>
              </c:ext>
            </c:extLst>
          </c:dPt>
          <c:dLbls>
            <c:dLbl>
              <c:idx val="0"/>
              <c:layout>
                <c:manualLayout>
                  <c:x val="-1.2221202612527534E-2"/>
                  <c:y val="-0.13532338308457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47-40BE-88B8-5C861D92CA37}"/>
                </c:ext>
              </c:extLst>
            </c:dLbl>
            <c:dLbl>
              <c:idx val="1"/>
              <c:layout>
                <c:manualLayout>
                  <c:x val="0.12779618113478472"/>
                  <c:y val="-2.047441855833610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47-40BE-88B8-5C861D92CA37}"/>
                </c:ext>
              </c:extLst>
            </c:dLbl>
            <c:dLbl>
              <c:idx val="2"/>
              <c:layout>
                <c:manualLayout>
                  <c:x val="5.934576725721646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47-40BE-88B8-5C861D92CA37}"/>
                </c:ext>
              </c:extLst>
            </c:dLbl>
            <c:dLbl>
              <c:idx val="3"/>
              <c:layout>
                <c:manualLayout>
                  <c:x val="-0.11851112295964697"/>
                  <c:y val="-7.36548698831001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47-40BE-88B8-5C861D92CA37}"/>
                </c:ext>
              </c:extLst>
            </c:dLbl>
            <c:dLbl>
              <c:idx val="6"/>
              <c:layout>
                <c:manualLayout>
                  <c:x val="-4.888481045010979E-2"/>
                  <c:y val="-7.1641791044776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47-40BE-88B8-5C861D92CA37}"/>
                </c:ext>
              </c:extLst>
            </c:dLbl>
            <c:dLbl>
              <c:idx val="7"/>
              <c:layout>
                <c:manualLayout>
                  <c:x val="-5.3773291495120758E-2"/>
                  <c:y val="-1.8241911987610735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47-40BE-88B8-5C861D92CA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('MKE County Private &amp; Public'!$Q$23:$Q$28,'MKE County Private &amp; Public'!$Q$30:$Q$31)</c:f>
              <c:strCache>
                <c:ptCount val="8"/>
                <c:pt idx="0">
                  <c:v>Employer-based insurance alone</c:v>
                </c:pt>
                <c:pt idx="1">
                  <c:v>Direct purchase alone</c:v>
                </c:pt>
                <c:pt idx="2">
                  <c:v>Tricare/military alone</c:v>
                </c:pt>
                <c:pt idx="3">
                  <c:v>Medicare alone</c:v>
                </c:pt>
                <c:pt idx="4">
                  <c:v>Medicaid alone</c:v>
                </c:pt>
                <c:pt idx="5">
                  <c:v>VA health care alone</c:v>
                </c:pt>
                <c:pt idx="6">
                  <c:v>Uninsured</c:v>
                </c:pt>
                <c:pt idx="7">
                  <c:v>Multiple Coverage</c:v>
                </c:pt>
              </c:strCache>
            </c:strRef>
          </c:cat>
          <c:val>
            <c:numRef>
              <c:f>('MKE County Private &amp; Public'!$R$23:$R$28,'MKE County Private &amp; Public'!$R$30:$R$31)</c:f>
              <c:numCache>
                <c:formatCode>0.0%</c:formatCode>
                <c:ptCount val="8"/>
                <c:pt idx="0">
                  <c:v>0.47599999999999998</c:v>
                </c:pt>
                <c:pt idx="1">
                  <c:v>4.5999999999999999E-2</c:v>
                </c:pt>
                <c:pt idx="2">
                  <c:v>2E-3</c:v>
                </c:pt>
                <c:pt idx="3">
                  <c:v>4.2999999999999997E-2</c:v>
                </c:pt>
                <c:pt idx="4">
                  <c:v>0.21</c:v>
                </c:pt>
                <c:pt idx="5">
                  <c:v>4.0000000000000001E-3</c:v>
                </c:pt>
                <c:pt idx="6">
                  <c:v>6.8000000000000005E-2</c:v>
                </c:pt>
                <c:pt idx="7">
                  <c:v>0.15100000000000002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047-40BE-88B8-5C861D92C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45731303480181"/>
          <c:y val="0.11654238061967778"/>
          <c:w val="0.65142212526144538"/>
          <c:h val="0.786622109696079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'MKE County Insurance'!$W$87</c:f>
              <c:strCache>
                <c:ptCount val="1"/>
                <c:pt idx="0">
                  <c:v>&lt; 1.38 FPL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'MKE County Insurance'!$X$86:$Y$86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'MKE County Insurance'!$X$87:$Y$87</c:f>
              <c:numCache>
                <c:formatCode>#,##0</c:formatCode>
                <c:ptCount val="2"/>
                <c:pt idx="0">
                  <c:v>55667</c:v>
                </c:pt>
                <c:pt idx="1">
                  <c:v>23768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5-4ED6-B18E-CC43D923B560}"/>
            </c:ext>
          </c:extLst>
        </c:ser>
        <c:ser>
          <c:idx val="1"/>
          <c:order val="1"/>
          <c:tx>
            <c:strRef>
              <c:f>'MKE County Insurance'!$W$88</c:f>
              <c:strCache>
                <c:ptCount val="1"/>
                <c:pt idx="0">
                  <c:v>1.38 to 1.99 FPL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'MKE County Insurance'!$X$86:$Y$86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'MKE County Insurance'!$X$88:$Y$88</c:f>
              <c:numCache>
                <c:formatCode>_(* #,##0_);_(* \(#,##0\);_(* "-"??_);_(@_)</c:formatCode>
                <c:ptCount val="2"/>
                <c:pt idx="0" formatCode="#,##0">
                  <c:v>22202</c:v>
                </c:pt>
                <c:pt idx="1">
                  <c:v>11512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15-4ED6-B18E-CC43D923B560}"/>
            </c:ext>
          </c:extLst>
        </c:ser>
        <c:ser>
          <c:idx val="2"/>
          <c:order val="2"/>
          <c:tx>
            <c:strRef>
              <c:f>'MKE County Insurance'!$W$89</c:f>
              <c:strCache>
                <c:ptCount val="1"/>
                <c:pt idx="0">
                  <c:v>≥ 2.00 FPL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'MKE County Insurance'!$X$86:$Y$86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'MKE County Insurance'!$X$89:$Y$89</c:f>
              <c:numCache>
                <c:formatCode>_(* #,##0_);_(* \(#,##0\);_(* "-"??_);_(@_)</c:formatCode>
                <c:ptCount val="2"/>
                <c:pt idx="0" formatCode="#,##0">
                  <c:v>39442</c:v>
                </c:pt>
                <c:pt idx="1">
                  <c:v>28058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15-4ED6-B18E-CC43D923B5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8273440"/>
        <c:axId val="428277752"/>
      </c:barChart>
      <c:catAx>
        <c:axId val="42827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277752"/>
        <c:crosses val="autoZero"/>
        <c:auto val="1"/>
        <c:lblAlgn val="ctr"/>
        <c:lblOffset val="100"/>
        <c:noMultiLvlLbl val="0"/>
      </c:catAx>
      <c:valAx>
        <c:axId val="428277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27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10122932288372"/>
          <c:y val="0.48700192988831981"/>
          <c:w val="0.22489881782491336"/>
          <c:h val="0.18358849867853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Uninsured at Income Level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'MKE County Insurance'!$A$93:$A$97</c:f>
              <c:strCache>
                <c:ptCount val="5"/>
                <c:pt idx="0">
                  <c:v>Total population</c:v>
                </c:pt>
                <c:pt idx="1">
                  <c:v>&lt;138% FPL</c:v>
                </c:pt>
                <c:pt idx="2">
                  <c:v>138-199% FL</c:v>
                </c:pt>
                <c:pt idx="3">
                  <c:v>200-399% FPL</c:v>
                </c:pt>
                <c:pt idx="4">
                  <c:v>≥ 400% FPL</c:v>
                </c:pt>
              </c:strCache>
            </c:strRef>
          </c:cat>
          <c:val>
            <c:numRef>
              <c:f>'MKE County Insurance'!$H$93:$H$97</c:f>
              <c:numCache>
                <c:formatCode>0.0%</c:formatCode>
                <c:ptCount val="5"/>
                <c:pt idx="0">
                  <c:v>6.8000000000000005E-2</c:v>
                </c:pt>
                <c:pt idx="1">
                  <c:v>9.6000000000000002E-2</c:v>
                </c:pt>
                <c:pt idx="2">
                  <c:v>0.10199999999999999</c:v>
                </c:pt>
                <c:pt idx="3">
                  <c:v>6.8000000000000005E-2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D-4BE7-BE55-2B1347359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278536"/>
        <c:axId val="428280104"/>
      </c:barChart>
      <c:catAx>
        <c:axId val="42827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28280104"/>
        <c:crosses val="autoZero"/>
        <c:auto val="1"/>
        <c:lblAlgn val="ctr"/>
        <c:lblOffset val="100"/>
        <c:noMultiLvlLbl val="0"/>
      </c:catAx>
      <c:valAx>
        <c:axId val="428280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28278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Uninsured at Age Range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('MKE County Insurance'!$A$15,'MKE County Insurance'!$A$19,'MKE County Insurance'!$A$20,'MKE County Insurance'!$A$21,'MKE County Insurance'!$A$22,'MKE County Insurance'!$A$23,'MKE County Insurance'!$A$24)</c:f>
              <c:strCache>
                <c:ptCount val="7"/>
                <c:pt idx="0">
                  <c:v>  Under 18 years</c:v>
                </c:pt>
                <c:pt idx="1">
                  <c:v>    18 to 24 years</c:v>
                </c:pt>
                <c:pt idx="2">
                  <c:v>    25 to 34 years</c:v>
                </c:pt>
                <c:pt idx="3">
                  <c:v>    35 to 44 years</c:v>
                </c:pt>
                <c:pt idx="4">
                  <c:v>    45 to 54 years</c:v>
                </c:pt>
                <c:pt idx="5">
                  <c:v>    55 to 64 years</c:v>
                </c:pt>
                <c:pt idx="6">
                  <c:v>  65 years and older</c:v>
                </c:pt>
              </c:strCache>
            </c:strRef>
          </c:cat>
          <c:val>
            <c:numRef>
              <c:f>('MKE County Insurance'!$H$15,'MKE County Insurance'!$H$19,'MKE County Insurance'!$H$20,'MKE County Insurance'!$H$21,'MKE County Insurance'!$H$22,'MKE County Insurance'!$H$23,'MKE County Insurance'!$H$24)</c:f>
              <c:numCache>
                <c:formatCode>0.0%</c:formatCode>
                <c:ptCount val="7"/>
                <c:pt idx="0">
                  <c:v>0.02</c:v>
                </c:pt>
                <c:pt idx="1">
                  <c:v>0.11700000000000001</c:v>
                </c:pt>
                <c:pt idx="2">
                  <c:v>0.126</c:v>
                </c:pt>
                <c:pt idx="3">
                  <c:v>0.122</c:v>
                </c:pt>
                <c:pt idx="4">
                  <c:v>7.1999999999999995E-2</c:v>
                </c:pt>
                <c:pt idx="5">
                  <c:v>4.3999999999999997E-2</c:v>
                </c:pt>
                <c:pt idx="6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5-402D-B35A-D624CCC54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275400"/>
        <c:axId val="428276184"/>
      </c:barChart>
      <c:catAx>
        <c:axId val="42827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428276184"/>
        <c:crosses val="autoZero"/>
        <c:auto val="1"/>
        <c:lblAlgn val="ctr"/>
        <c:lblOffset val="100"/>
        <c:noMultiLvlLbl val="0"/>
      </c:catAx>
      <c:valAx>
        <c:axId val="42827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28275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8-43B6-AB06-153C448169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8-43B6-AB06-153C448169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F8-43B6-AB06-153C44816919}"/>
              </c:ext>
            </c:extLst>
          </c:dPt>
          <c:dLbls>
            <c:dLbl>
              <c:idx val="0"/>
              <c:layout>
                <c:manualLayout>
                  <c:x val="8.9688536183940945E-2"/>
                  <c:y val="1.27316637503645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F8-43B6-AB06-153C44816919}"/>
                </c:ext>
              </c:extLst>
            </c:dLbl>
            <c:dLbl>
              <c:idx val="1"/>
              <c:layout>
                <c:manualLayout>
                  <c:x val="-0.18037929620626947"/>
                  <c:y val="-3.7175561388159813E-2"/>
                </c:manualLayout>
              </c:layout>
              <c:tx>
                <c:rich>
                  <a:bodyPr/>
                  <a:lstStyle/>
                  <a:p>
                    <a:fld id="{C2BDB0FA-2408-4770-9D33-BA23AD67263B}" type="CATEGORYNAME">
                      <a:rPr lang="en-US"/>
                      <a:pPr/>
                      <a:t>[CATEGORY NAME]</a:t>
                    </a:fld>
                    <a:r>
                      <a:rPr lang="en-US"/>
                      <a:t>, </a:t>
                    </a:r>
                    <a:fld id="{EF45A48C-E507-4444-9555-D461385A685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F8-43B6-AB06-153C44816919}"/>
                </c:ext>
              </c:extLst>
            </c:dLbl>
            <c:dLbl>
              <c:idx val="2"/>
              <c:layout>
                <c:manualLayout>
                  <c:x val="-0.20090214118342203"/>
                  <c:y val="-1.50461140274132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F8-43B6-AB06-153C44816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'MKE County Insurance'!$R$10:$R$12</c:f>
              <c:strCache>
                <c:ptCount val="3"/>
                <c:pt idx="0">
                  <c:v>  Under 18 years</c:v>
                </c:pt>
                <c:pt idx="1">
                  <c:v>  18 to 64 years</c:v>
                </c:pt>
                <c:pt idx="2">
                  <c:v>  65 years and older</c:v>
                </c:pt>
              </c:strCache>
            </c:strRef>
          </c:cat>
          <c:val>
            <c:numRef>
              <c:f>'MKE County Insurance'!$S$10:$S$12</c:f>
              <c:numCache>
                <c:formatCode>#,##0</c:formatCode>
                <c:ptCount val="3"/>
                <c:pt idx="0">
                  <c:v>4615</c:v>
                </c:pt>
                <c:pt idx="1">
                  <c:v>58059</c:v>
                </c:pt>
                <c:pt idx="2" formatCode="General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F8-43B6-AB06-153C4481691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Uninsured by Race, ACS 2016</a:t>
            </a:r>
          </a:p>
        </c:rich>
      </c:tx>
      <c:layout>
        <c:manualLayout>
          <c:xMode val="edge"/>
          <c:yMode val="edge"/>
          <c:x val="0.13056886275606966"/>
          <c:y val="2.8444444444444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274499204438824"/>
          <c:y val="0.38057770778652666"/>
          <c:w val="0.3142567688254469"/>
          <c:h val="0.47286565179352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A2-4B37-AC2A-52701406BE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A2-4B37-AC2A-52701406BE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A2-4B37-AC2A-52701406BE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A2-4B37-AC2A-52701406BE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BA2-4B37-AC2A-52701406BEF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89D-4264-8D70-F41056683890}"/>
              </c:ext>
            </c:extLst>
          </c:dPt>
          <c:dLbls>
            <c:dLbl>
              <c:idx val="0"/>
              <c:layout>
                <c:manualLayout>
                  <c:x val="-4.725897920604915E-3"/>
                  <c:y val="-0.1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A2-4B37-AC2A-52701406BEF8}"/>
                </c:ext>
              </c:extLst>
            </c:dLbl>
            <c:dLbl>
              <c:idx val="1"/>
              <c:layout>
                <c:manualLayout>
                  <c:x val="2.362939657353794E-2"/>
                  <c:y val="6.75555555555555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A2-4B37-AC2A-52701406BEF8}"/>
                </c:ext>
              </c:extLst>
            </c:dLbl>
            <c:dLbl>
              <c:idx val="2"/>
              <c:layout>
                <c:manualLayout>
                  <c:x val="-7.3251417769376187E-2"/>
                  <c:y val="5.688888888888889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American Indian alone, </a:t>
                    </a:r>
                    <a:fld id="{71D8B36A-BB51-49DC-867A-B9297F3A4326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BA2-4B37-AC2A-52701406BEF8}"/>
                </c:ext>
              </c:extLst>
            </c:dLbl>
            <c:dLbl>
              <c:idx val="3"/>
              <c:layout>
                <c:manualLayout>
                  <c:x val="-0.1275992438563327"/>
                  <c:y val="-0.1137777777777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A2-4B37-AC2A-52701406BEF8}"/>
                </c:ext>
              </c:extLst>
            </c:dLbl>
            <c:dLbl>
              <c:idx val="4"/>
              <c:layout>
                <c:manualLayout>
                  <c:x val="2.835538752362949E-2"/>
                  <c:y val="-0.138666666666666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A2-4B37-AC2A-52701406BEF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9D-4264-8D70-F410566838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'MKE County Insurance'!$R$37:$R$43</c:f>
              <c:strCache>
                <c:ptCount val="5"/>
                <c:pt idx="0">
                  <c:v>  White alone</c:v>
                </c:pt>
                <c:pt idx="1">
                  <c:v>  Black or African American alone</c:v>
                </c:pt>
                <c:pt idx="2">
                  <c:v>  American Indian and Alaska Native alone</c:v>
                </c:pt>
                <c:pt idx="3">
                  <c:v>  Asian alone</c:v>
                </c:pt>
                <c:pt idx="4">
                  <c:v>  Two or more races</c:v>
                </c:pt>
              </c:strCache>
            </c:strRef>
          </c:cat>
          <c:val>
            <c:numRef>
              <c:f>'MKE County Insurance'!$S$37:$S$43</c:f>
              <c:numCache>
                <c:formatCode>#,##0</c:formatCode>
                <c:ptCount val="6"/>
                <c:pt idx="0">
                  <c:v>29861</c:v>
                </c:pt>
                <c:pt idx="1">
                  <c:v>17295</c:v>
                </c:pt>
                <c:pt idx="2" formatCode="General">
                  <c:v>471</c:v>
                </c:pt>
                <c:pt idx="3">
                  <c:v>2952</c:v>
                </c:pt>
                <c:pt idx="4">
                  <c:v>1076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A2-4B37-AC2A-52701406BEF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Percentage of Uninsured within each  Race/Ethnicity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('MKE County Insurance'!$A$35:$A$38,'MKE County Insurance'!$A$40:$A$41,'MKE County Insurance'!$A$43)</c:f>
              <c:strCache>
                <c:ptCount val="6"/>
                <c:pt idx="0">
                  <c:v>  White alone</c:v>
                </c:pt>
                <c:pt idx="1">
                  <c:v>  Black or African American alone</c:v>
                </c:pt>
                <c:pt idx="2">
                  <c:v>  American Indian and Alaska Native alone</c:v>
                </c:pt>
                <c:pt idx="3">
                  <c:v>  Asian alone</c:v>
                </c:pt>
                <c:pt idx="4">
                  <c:v>  Two or more races</c:v>
                </c:pt>
                <c:pt idx="5">
                  <c:v>Hispanic or Latino (of any race)</c:v>
                </c:pt>
              </c:strCache>
            </c:strRef>
          </c:cat>
          <c:val>
            <c:numRef>
              <c:f>('MKE County Insurance'!$H$35:$H$38,'MKE County Insurance'!$H$40:$H$41,'MKE County Insurance'!$H$43)</c:f>
              <c:numCache>
                <c:formatCode>0.0%</c:formatCode>
                <c:ptCount val="6"/>
                <c:pt idx="0">
                  <c:v>5.3999999999999999E-2</c:v>
                </c:pt>
                <c:pt idx="1">
                  <c:v>7.0000000000000007E-2</c:v>
                </c:pt>
                <c:pt idx="2">
                  <c:v>9.8000000000000004E-2</c:v>
                </c:pt>
                <c:pt idx="3">
                  <c:v>7.3999999999999996E-2</c:v>
                </c:pt>
                <c:pt idx="4">
                  <c:v>0.03</c:v>
                </c:pt>
                <c:pt idx="5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9-413D-BDFB-600366D9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379392"/>
        <c:axId val="431383704"/>
      </c:barChart>
      <c:catAx>
        <c:axId val="43137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  <c:crossAx val="431383704"/>
        <c:crosses val="autoZero"/>
        <c:auto val="1"/>
        <c:lblAlgn val="ctr"/>
        <c:lblOffset val="100"/>
        <c:noMultiLvlLbl val="0"/>
      </c:catAx>
      <c:valAx>
        <c:axId val="43138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1379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742713806655896E-2"/>
          <c:y val="0.12151895706195628"/>
          <c:w val="0.87955958431746484"/>
          <c:h val="0.68163692772926154"/>
        </c:manualLayout>
      </c:layout>
      <c:lineChart>
        <c:grouping val="standard"/>
        <c:varyColors val="0"/>
        <c:ser>
          <c:idx val="0"/>
          <c:order val="0"/>
          <c:tx>
            <c:strRef>
              <c:f>'BC Trends'!$A$31</c:f>
              <c:strCache>
                <c:ptCount val="1"/>
                <c:pt idx="0">
                  <c:v>Children</c:v>
                </c:pt>
              </c:strCache>
            </c:strRef>
          </c:tx>
          <c:spPr>
            <a:ln w="31750" cap="rnd">
              <a:solidFill>
                <a:schemeClr val="dk1">
                  <a:tint val="885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dk1">
                      <a:tint val="88500"/>
                      <a:shade val="51000"/>
                      <a:satMod val="130000"/>
                    </a:schemeClr>
                  </a:gs>
                  <a:gs pos="80000">
                    <a:schemeClr val="dk1">
                      <a:tint val="88500"/>
                      <a:shade val="93000"/>
                      <a:satMod val="130000"/>
                    </a:schemeClr>
                  </a:gs>
                  <a:gs pos="100000">
                    <a:schemeClr val="dk1">
                      <a:tint val="885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cat>
            <c:numRef>
              <c:f>'BC Trends'!$B$30:$AZ$30</c:f>
              <c:numCache>
                <c:formatCode>mmm\-yy</c:formatCode>
                <c:ptCount val="5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 formatCode="d\-mmm">
                  <c:v>42537</c:v>
                </c:pt>
                <c:pt idx="30" formatCode="d\-mmm">
                  <c:v>42567</c:v>
                </c:pt>
                <c:pt idx="31" formatCode="d\-mmm">
                  <c:v>42598</c:v>
                </c:pt>
                <c:pt idx="32" formatCode="d\-mmm">
                  <c:v>42629</c:v>
                </c:pt>
                <c:pt idx="33" formatCode="d\-mmm">
                  <c:v>42659</c:v>
                </c:pt>
                <c:pt idx="34" formatCode="d\-mmm">
                  <c:v>42690</c:v>
                </c:pt>
                <c:pt idx="35" formatCode="d\-mmm">
                  <c:v>42720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 formatCode="d\-mmm">
                  <c:v>42842</c:v>
                </c:pt>
                <c:pt idx="40" formatCode="d\-mmm">
                  <c:v>42872</c:v>
                </c:pt>
                <c:pt idx="41" formatCode="d\-mmm">
                  <c:v>42903</c:v>
                </c:pt>
                <c:pt idx="42" formatCode="d\-mmm">
                  <c:v>42917</c:v>
                </c:pt>
                <c:pt idx="43" formatCode="d\-mmm">
                  <c:v>42948</c:v>
                </c:pt>
                <c:pt idx="44" formatCode="d\-mmm">
                  <c:v>42979</c:v>
                </c:pt>
                <c:pt idx="45" formatCode="d\-mmm">
                  <c:v>43009</c:v>
                </c:pt>
                <c:pt idx="46" formatCode="d\-mmm">
                  <c:v>43040</c:v>
                </c:pt>
                <c:pt idx="47" formatCode="d\-mmm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</c:numCache>
            </c:numRef>
          </c:cat>
          <c:val>
            <c:numRef>
              <c:f>'BC Trends'!$B$31:$AZ$31</c:f>
              <c:numCache>
                <c:formatCode>#,##0</c:formatCode>
                <c:ptCount val="51"/>
                <c:pt idx="0">
                  <c:v>120773</c:v>
                </c:pt>
                <c:pt idx="1">
                  <c:v>120990</c:v>
                </c:pt>
                <c:pt idx="2">
                  <c:v>121860</c:v>
                </c:pt>
                <c:pt idx="3">
                  <c:v>122924</c:v>
                </c:pt>
                <c:pt idx="4">
                  <c:v>123809</c:v>
                </c:pt>
                <c:pt idx="5">
                  <c:v>123953</c:v>
                </c:pt>
                <c:pt idx="6">
                  <c:v>124826</c:v>
                </c:pt>
                <c:pt idx="7">
                  <c:v>125089</c:v>
                </c:pt>
                <c:pt idx="8">
                  <c:v>125331</c:v>
                </c:pt>
                <c:pt idx="9">
                  <c:v>125221</c:v>
                </c:pt>
                <c:pt idx="10">
                  <c:v>124500</c:v>
                </c:pt>
                <c:pt idx="11">
                  <c:v>124062</c:v>
                </c:pt>
                <c:pt idx="12">
                  <c:v>124043</c:v>
                </c:pt>
                <c:pt idx="13">
                  <c:v>124226</c:v>
                </c:pt>
                <c:pt idx="14">
                  <c:v>124397</c:v>
                </c:pt>
                <c:pt idx="15">
                  <c:v>123250</c:v>
                </c:pt>
                <c:pt idx="16">
                  <c:v>122614</c:v>
                </c:pt>
                <c:pt idx="17">
                  <c:v>121640</c:v>
                </c:pt>
                <c:pt idx="18">
                  <c:v>121198</c:v>
                </c:pt>
                <c:pt idx="19">
                  <c:v>120150</c:v>
                </c:pt>
                <c:pt idx="20">
                  <c:v>119548</c:v>
                </c:pt>
                <c:pt idx="21">
                  <c:v>119085</c:v>
                </c:pt>
                <c:pt idx="22">
                  <c:v>118461</c:v>
                </c:pt>
                <c:pt idx="23">
                  <c:v>118062</c:v>
                </c:pt>
                <c:pt idx="24">
                  <c:v>117405</c:v>
                </c:pt>
                <c:pt idx="25">
                  <c:v>117526</c:v>
                </c:pt>
                <c:pt idx="26">
                  <c:v>117629</c:v>
                </c:pt>
                <c:pt idx="27">
                  <c:v>117295</c:v>
                </c:pt>
                <c:pt idx="28" formatCode="_(* #,##0_);_(* \(#,##0\);_(* &quot;-&quot;??_);_(@_)">
                  <c:v>116980</c:v>
                </c:pt>
                <c:pt idx="29">
                  <c:v>116951</c:v>
                </c:pt>
                <c:pt idx="30">
                  <c:v>116505</c:v>
                </c:pt>
                <c:pt idx="31">
                  <c:v>116682</c:v>
                </c:pt>
                <c:pt idx="32">
                  <c:v>116874</c:v>
                </c:pt>
                <c:pt idx="33">
                  <c:v>116723</c:v>
                </c:pt>
                <c:pt idx="34">
                  <c:v>116341</c:v>
                </c:pt>
                <c:pt idx="35">
                  <c:v>116381</c:v>
                </c:pt>
                <c:pt idx="36">
                  <c:v>116209</c:v>
                </c:pt>
                <c:pt idx="37">
                  <c:v>116369</c:v>
                </c:pt>
                <c:pt idx="38">
                  <c:v>116771</c:v>
                </c:pt>
                <c:pt idx="39">
                  <c:v>116017</c:v>
                </c:pt>
                <c:pt idx="40">
                  <c:v>116238</c:v>
                </c:pt>
                <c:pt idx="41">
                  <c:v>116127</c:v>
                </c:pt>
                <c:pt idx="42">
                  <c:v>116158</c:v>
                </c:pt>
                <c:pt idx="43">
                  <c:v>116608</c:v>
                </c:pt>
                <c:pt idx="44">
                  <c:v>116868</c:v>
                </c:pt>
                <c:pt idx="45">
                  <c:v>117810</c:v>
                </c:pt>
                <c:pt idx="46">
                  <c:v>118367</c:v>
                </c:pt>
                <c:pt idx="47">
                  <c:v>118988</c:v>
                </c:pt>
                <c:pt idx="48">
                  <c:v>119629</c:v>
                </c:pt>
                <c:pt idx="49">
                  <c:v>120220</c:v>
                </c:pt>
                <c:pt idx="50">
                  <c:v>120815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1B-48C8-8CDD-1574C8363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313904"/>
        <c:axId val="351312336"/>
      </c:lineChart>
      <c:dateAx>
        <c:axId val="3513139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312336"/>
        <c:crosses val="autoZero"/>
        <c:auto val="1"/>
        <c:lblOffset val="100"/>
        <c:baseTimeUnit val="months"/>
      </c:dateAx>
      <c:valAx>
        <c:axId val="35131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31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6280759662586E-2"/>
          <c:y val="2.9380348059330215E-2"/>
          <c:w val="0.8973390167216182"/>
          <c:h val="0.746432415768715"/>
        </c:manualLayout>
      </c:layout>
      <c:lineChart>
        <c:grouping val="standard"/>
        <c:varyColors val="0"/>
        <c:ser>
          <c:idx val="0"/>
          <c:order val="0"/>
          <c:tx>
            <c:strRef>
              <c:f>'BC Trends'!$A$24</c:f>
              <c:strCache>
                <c:ptCount val="1"/>
                <c:pt idx="0">
                  <c:v>Other Medicaid</c:v>
                </c:pt>
              </c:strCache>
            </c:strRef>
          </c:tx>
          <c:cat>
            <c:numRef>
              <c:f>'BC Trends'!$B$22:$AZ$22</c:f>
              <c:numCache>
                <c:formatCode>mmm\-yy</c:formatCode>
                <c:ptCount val="5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 formatCode="d\-mmm">
                  <c:v>42537</c:v>
                </c:pt>
                <c:pt idx="30" formatCode="d\-mmm">
                  <c:v>42567</c:v>
                </c:pt>
                <c:pt idx="31" formatCode="d\-mmm">
                  <c:v>42598</c:v>
                </c:pt>
                <c:pt idx="32" formatCode="d\-mmm">
                  <c:v>42629</c:v>
                </c:pt>
                <c:pt idx="33" formatCode="d\-mmm">
                  <c:v>42659</c:v>
                </c:pt>
                <c:pt idx="34" formatCode="d\-mmm">
                  <c:v>42690</c:v>
                </c:pt>
                <c:pt idx="35" formatCode="d\-mmm">
                  <c:v>42720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 formatCode="d\-mmm">
                  <c:v>42842</c:v>
                </c:pt>
                <c:pt idx="40" formatCode="d\-mmm">
                  <c:v>42872</c:v>
                </c:pt>
                <c:pt idx="41" formatCode="d\-mmm">
                  <c:v>42903</c:v>
                </c:pt>
                <c:pt idx="42" formatCode="d\-mmm">
                  <c:v>42917</c:v>
                </c:pt>
                <c:pt idx="43" formatCode="d\-mmm">
                  <c:v>42948</c:v>
                </c:pt>
                <c:pt idx="44" formatCode="d\-mmm">
                  <c:v>42979</c:v>
                </c:pt>
                <c:pt idx="45" formatCode="d\-mmm">
                  <c:v>43009</c:v>
                </c:pt>
                <c:pt idx="46" formatCode="d\-mmm">
                  <c:v>43040</c:v>
                </c:pt>
                <c:pt idx="47" formatCode="d\-mmm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</c:numCache>
            </c:numRef>
          </c:cat>
          <c:val>
            <c:numRef>
              <c:f>'BC Trends'!$B$24:$AZ$24</c:f>
              <c:numCache>
                <c:formatCode>#,##0</c:formatCode>
                <c:ptCount val="51"/>
                <c:pt idx="0">
                  <c:v>28842</c:v>
                </c:pt>
                <c:pt idx="1">
                  <c:v>29171</c:v>
                </c:pt>
                <c:pt idx="2">
                  <c:v>29659</c:v>
                </c:pt>
                <c:pt idx="3">
                  <c:v>22680</c:v>
                </c:pt>
                <c:pt idx="4">
                  <c:v>21419</c:v>
                </c:pt>
                <c:pt idx="5">
                  <c:v>20481</c:v>
                </c:pt>
                <c:pt idx="6">
                  <c:v>19541</c:v>
                </c:pt>
                <c:pt idx="7">
                  <c:v>18692</c:v>
                </c:pt>
                <c:pt idx="8">
                  <c:v>18130</c:v>
                </c:pt>
                <c:pt idx="9">
                  <c:v>17562</c:v>
                </c:pt>
                <c:pt idx="10">
                  <c:v>16962</c:v>
                </c:pt>
                <c:pt idx="11">
                  <c:v>16578</c:v>
                </c:pt>
                <c:pt idx="12">
                  <c:v>16249</c:v>
                </c:pt>
                <c:pt idx="13">
                  <c:v>15835</c:v>
                </c:pt>
                <c:pt idx="14">
                  <c:v>15502</c:v>
                </c:pt>
                <c:pt idx="15">
                  <c:v>15357</c:v>
                </c:pt>
                <c:pt idx="16">
                  <c:v>15382</c:v>
                </c:pt>
                <c:pt idx="17">
                  <c:v>15501</c:v>
                </c:pt>
                <c:pt idx="18">
                  <c:v>15257</c:v>
                </c:pt>
                <c:pt idx="19">
                  <c:v>15220</c:v>
                </c:pt>
                <c:pt idx="20">
                  <c:v>15225</c:v>
                </c:pt>
                <c:pt idx="21">
                  <c:v>15271</c:v>
                </c:pt>
                <c:pt idx="22">
                  <c:v>15217</c:v>
                </c:pt>
                <c:pt idx="23">
                  <c:v>15330</c:v>
                </c:pt>
                <c:pt idx="24">
                  <c:v>15374</c:v>
                </c:pt>
                <c:pt idx="25">
                  <c:v>15338</c:v>
                </c:pt>
                <c:pt idx="26">
                  <c:v>15443</c:v>
                </c:pt>
                <c:pt idx="27">
                  <c:v>15396</c:v>
                </c:pt>
                <c:pt idx="28" formatCode="_(* #,##0_);_(* \(#,##0\);_(* &quot;-&quot;??_);_(@_)">
                  <c:v>15424</c:v>
                </c:pt>
                <c:pt idx="29">
                  <c:v>15475</c:v>
                </c:pt>
                <c:pt idx="30">
                  <c:v>15474</c:v>
                </c:pt>
                <c:pt idx="31">
                  <c:v>15397</c:v>
                </c:pt>
                <c:pt idx="32">
                  <c:v>15448</c:v>
                </c:pt>
                <c:pt idx="33">
                  <c:v>15552</c:v>
                </c:pt>
                <c:pt idx="34">
                  <c:v>15676</c:v>
                </c:pt>
                <c:pt idx="35">
                  <c:v>15750</c:v>
                </c:pt>
                <c:pt idx="36">
                  <c:v>15707</c:v>
                </c:pt>
                <c:pt idx="37">
                  <c:v>15764</c:v>
                </c:pt>
                <c:pt idx="38">
                  <c:v>15778</c:v>
                </c:pt>
                <c:pt idx="39">
                  <c:v>15821</c:v>
                </c:pt>
                <c:pt idx="40">
                  <c:v>15844</c:v>
                </c:pt>
                <c:pt idx="41">
                  <c:v>15855</c:v>
                </c:pt>
                <c:pt idx="42">
                  <c:v>15821</c:v>
                </c:pt>
                <c:pt idx="43">
                  <c:v>16048</c:v>
                </c:pt>
                <c:pt idx="44">
                  <c:v>16113</c:v>
                </c:pt>
                <c:pt idx="45">
                  <c:v>16235</c:v>
                </c:pt>
                <c:pt idx="46">
                  <c:v>16345</c:v>
                </c:pt>
                <c:pt idx="47">
                  <c:v>16471</c:v>
                </c:pt>
                <c:pt idx="48">
                  <c:v>16617</c:v>
                </c:pt>
                <c:pt idx="49">
                  <c:v>16681</c:v>
                </c:pt>
                <c:pt idx="50">
                  <c:v>16762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7-4896-B5EA-1A6DF0C926FB}"/>
            </c:ext>
          </c:extLst>
        </c:ser>
        <c:ser>
          <c:idx val="1"/>
          <c:order val="1"/>
          <c:tx>
            <c:strRef>
              <c:f>'BC Trends'!$A$25</c:f>
              <c:strCache>
                <c:ptCount val="1"/>
                <c:pt idx="0">
                  <c:v>Parents/Caretakers</c:v>
                </c:pt>
              </c:strCache>
            </c:strRef>
          </c:tx>
          <c:cat>
            <c:numRef>
              <c:f>'BC Trends'!$B$22:$AZ$22</c:f>
              <c:numCache>
                <c:formatCode>mmm\-yy</c:formatCode>
                <c:ptCount val="5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 formatCode="d\-mmm">
                  <c:v>42537</c:v>
                </c:pt>
                <c:pt idx="30" formatCode="d\-mmm">
                  <c:v>42567</c:v>
                </c:pt>
                <c:pt idx="31" formatCode="d\-mmm">
                  <c:v>42598</c:v>
                </c:pt>
                <c:pt idx="32" formatCode="d\-mmm">
                  <c:v>42629</c:v>
                </c:pt>
                <c:pt idx="33" formatCode="d\-mmm">
                  <c:v>42659</c:v>
                </c:pt>
                <c:pt idx="34" formatCode="d\-mmm">
                  <c:v>42690</c:v>
                </c:pt>
                <c:pt idx="35" formatCode="d\-mmm">
                  <c:v>42720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 formatCode="d\-mmm">
                  <c:v>42842</c:v>
                </c:pt>
                <c:pt idx="40" formatCode="d\-mmm">
                  <c:v>42872</c:v>
                </c:pt>
                <c:pt idx="41" formatCode="d\-mmm">
                  <c:v>42903</c:v>
                </c:pt>
                <c:pt idx="42" formatCode="d\-mmm">
                  <c:v>42917</c:v>
                </c:pt>
                <c:pt idx="43" formatCode="d\-mmm">
                  <c:v>42948</c:v>
                </c:pt>
                <c:pt idx="44" formatCode="d\-mmm">
                  <c:v>42979</c:v>
                </c:pt>
                <c:pt idx="45" formatCode="d\-mmm">
                  <c:v>43009</c:v>
                </c:pt>
                <c:pt idx="46" formatCode="d\-mmm">
                  <c:v>43040</c:v>
                </c:pt>
                <c:pt idx="47" formatCode="d\-mmm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</c:numCache>
            </c:numRef>
          </c:cat>
          <c:val>
            <c:numRef>
              <c:f>'BC Trends'!$B$25:$AZ$25</c:f>
              <c:numCache>
                <c:formatCode>#,##0</c:formatCode>
                <c:ptCount val="51"/>
                <c:pt idx="0">
                  <c:v>54249</c:v>
                </c:pt>
                <c:pt idx="1">
                  <c:v>54199</c:v>
                </c:pt>
                <c:pt idx="2">
                  <c:v>54386</c:v>
                </c:pt>
                <c:pt idx="3">
                  <c:v>46681</c:v>
                </c:pt>
                <c:pt idx="4">
                  <c:v>46770</c:v>
                </c:pt>
                <c:pt idx="5">
                  <c:v>46448</c:v>
                </c:pt>
                <c:pt idx="6">
                  <c:v>46594</c:v>
                </c:pt>
                <c:pt idx="7">
                  <c:v>46373</c:v>
                </c:pt>
                <c:pt idx="8">
                  <c:v>45953</c:v>
                </c:pt>
                <c:pt idx="9">
                  <c:v>45549</c:v>
                </c:pt>
                <c:pt idx="10">
                  <c:v>45026</c:v>
                </c:pt>
                <c:pt idx="11">
                  <c:v>44538</c:v>
                </c:pt>
                <c:pt idx="12">
                  <c:v>43959</c:v>
                </c:pt>
                <c:pt idx="13">
                  <c:v>44253</c:v>
                </c:pt>
                <c:pt idx="14">
                  <c:v>44513</c:v>
                </c:pt>
                <c:pt idx="15">
                  <c:v>44247</c:v>
                </c:pt>
                <c:pt idx="16">
                  <c:v>44281</c:v>
                </c:pt>
                <c:pt idx="17">
                  <c:v>43899</c:v>
                </c:pt>
                <c:pt idx="18">
                  <c:v>43834</c:v>
                </c:pt>
                <c:pt idx="19">
                  <c:v>43560</c:v>
                </c:pt>
                <c:pt idx="20">
                  <c:v>43383</c:v>
                </c:pt>
                <c:pt idx="21">
                  <c:v>42998</c:v>
                </c:pt>
                <c:pt idx="22">
                  <c:v>42652</c:v>
                </c:pt>
                <c:pt idx="23">
                  <c:v>42270</c:v>
                </c:pt>
                <c:pt idx="24">
                  <c:v>41626</c:v>
                </c:pt>
                <c:pt idx="25">
                  <c:v>41768</c:v>
                </c:pt>
                <c:pt idx="26">
                  <c:v>41919</c:v>
                </c:pt>
                <c:pt idx="27">
                  <c:v>41711</c:v>
                </c:pt>
                <c:pt idx="28" formatCode="_(* #,##0_);_(* \(#,##0\);_(* &quot;-&quot;??_);_(@_)">
                  <c:v>41655</c:v>
                </c:pt>
                <c:pt idx="29">
                  <c:v>41622</c:v>
                </c:pt>
                <c:pt idx="30">
                  <c:v>41447</c:v>
                </c:pt>
                <c:pt idx="31">
                  <c:v>41441</c:v>
                </c:pt>
                <c:pt idx="32">
                  <c:v>41289</c:v>
                </c:pt>
                <c:pt idx="33">
                  <c:v>40899</c:v>
                </c:pt>
                <c:pt idx="34">
                  <c:v>40575</c:v>
                </c:pt>
                <c:pt idx="35">
                  <c:v>40526</c:v>
                </c:pt>
                <c:pt idx="36">
                  <c:v>40260</c:v>
                </c:pt>
                <c:pt idx="37">
                  <c:v>40604</c:v>
                </c:pt>
                <c:pt idx="38">
                  <c:v>40703</c:v>
                </c:pt>
                <c:pt idx="39">
                  <c:v>40414</c:v>
                </c:pt>
                <c:pt idx="40">
                  <c:v>40345</c:v>
                </c:pt>
                <c:pt idx="41">
                  <c:v>40239</c:v>
                </c:pt>
                <c:pt idx="42">
                  <c:v>40233</c:v>
                </c:pt>
                <c:pt idx="43">
                  <c:v>40264</c:v>
                </c:pt>
                <c:pt idx="44">
                  <c:v>40251</c:v>
                </c:pt>
                <c:pt idx="45">
                  <c:v>39960</c:v>
                </c:pt>
                <c:pt idx="46">
                  <c:v>39711</c:v>
                </c:pt>
                <c:pt idx="47">
                  <c:v>39488</c:v>
                </c:pt>
                <c:pt idx="48">
                  <c:v>39454</c:v>
                </c:pt>
                <c:pt idx="49">
                  <c:v>39475</c:v>
                </c:pt>
                <c:pt idx="50">
                  <c:v>39577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7-4896-B5EA-1A6DF0C926FB}"/>
            </c:ext>
          </c:extLst>
        </c:ser>
        <c:ser>
          <c:idx val="2"/>
          <c:order val="2"/>
          <c:tx>
            <c:strRef>
              <c:f>'BC Trends'!$A$26</c:f>
              <c:strCache>
                <c:ptCount val="1"/>
                <c:pt idx="0">
                  <c:v>Pregnant Women</c:v>
                </c:pt>
              </c:strCache>
            </c:strRef>
          </c:tx>
          <c:cat>
            <c:numRef>
              <c:f>'BC Trends'!$B$22:$AZ$22</c:f>
              <c:numCache>
                <c:formatCode>mmm\-yy</c:formatCode>
                <c:ptCount val="5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 formatCode="d\-mmm">
                  <c:v>42537</c:v>
                </c:pt>
                <c:pt idx="30" formatCode="d\-mmm">
                  <c:v>42567</c:v>
                </c:pt>
                <c:pt idx="31" formatCode="d\-mmm">
                  <c:v>42598</c:v>
                </c:pt>
                <c:pt idx="32" formatCode="d\-mmm">
                  <c:v>42629</c:v>
                </c:pt>
                <c:pt idx="33" formatCode="d\-mmm">
                  <c:v>42659</c:v>
                </c:pt>
                <c:pt idx="34" formatCode="d\-mmm">
                  <c:v>42690</c:v>
                </c:pt>
                <c:pt idx="35" formatCode="d\-mmm">
                  <c:v>42720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 formatCode="d\-mmm">
                  <c:v>42842</c:v>
                </c:pt>
                <c:pt idx="40" formatCode="d\-mmm">
                  <c:v>42872</c:v>
                </c:pt>
                <c:pt idx="41" formatCode="d\-mmm">
                  <c:v>42903</c:v>
                </c:pt>
                <c:pt idx="42" formatCode="d\-mmm">
                  <c:v>42917</c:v>
                </c:pt>
                <c:pt idx="43" formatCode="d\-mmm">
                  <c:v>42948</c:v>
                </c:pt>
                <c:pt idx="44" formatCode="d\-mmm">
                  <c:v>42979</c:v>
                </c:pt>
                <c:pt idx="45" formatCode="d\-mmm">
                  <c:v>43009</c:v>
                </c:pt>
                <c:pt idx="46" formatCode="d\-mmm">
                  <c:v>43040</c:v>
                </c:pt>
                <c:pt idx="47" formatCode="d\-mmm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</c:numCache>
            </c:numRef>
          </c:cat>
          <c:val>
            <c:numRef>
              <c:f>'BC Trends'!$B$26:$AZ$26</c:f>
              <c:numCache>
                <c:formatCode>#,##0</c:formatCode>
                <c:ptCount val="51"/>
                <c:pt idx="0">
                  <c:v>5115</c:v>
                </c:pt>
                <c:pt idx="1">
                  <c:v>5139</c:v>
                </c:pt>
                <c:pt idx="2">
                  <c:v>5334</c:v>
                </c:pt>
                <c:pt idx="3">
                  <c:v>5251</c:v>
                </c:pt>
                <c:pt idx="4">
                  <c:v>5300</c:v>
                </c:pt>
                <c:pt idx="5">
                  <c:v>5356</c:v>
                </c:pt>
                <c:pt idx="6">
                  <c:v>5443</c:v>
                </c:pt>
                <c:pt idx="7">
                  <c:v>5412</c:v>
                </c:pt>
                <c:pt idx="8">
                  <c:v>5366</c:v>
                </c:pt>
                <c:pt idx="9">
                  <c:v>5343</c:v>
                </c:pt>
                <c:pt idx="10">
                  <c:v>5229</c:v>
                </c:pt>
                <c:pt idx="11">
                  <c:v>5163</c:v>
                </c:pt>
                <c:pt idx="12">
                  <c:v>5280</c:v>
                </c:pt>
                <c:pt idx="13">
                  <c:v>5268</c:v>
                </c:pt>
                <c:pt idx="14">
                  <c:v>5242</c:v>
                </c:pt>
                <c:pt idx="15">
                  <c:v>5276</c:v>
                </c:pt>
                <c:pt idx="16">
                  <c:v>5232</c:v>
                </c:pt>
                <c:pt idx="17">
                  <c:v>5372</c:v>
                </c:pt>
                <c:pt idx="18">
                  <c:v>5405</c:v>
                </c:pt>
                <c:pt idx="19">
                  <c:v>5387</c:v>
                </c:pt>
                <c:pt idx="20">
                  <c:v>5308</c:v>
                </c:pt>
                <c:pt idx="21">
                  <c:v>5315</c:v>
                </c:pt>
                <c:pt idx="22">
                  <c:v>5258</c:v>
                </c:pt>
                <c:pt idx="23">
                  <c:v>5175</c:v>
                </c:pt>
                <c:pt idx="24">
                  <c:v>5138</c:v>
                </c:pt>
                <c:pt idx="25">
                  <c:v>5237</c:v>
                </c:pt>
                <c:pt idx="26">
                  <c:v>5256</c:v>
                </c:pt>
                <c:pt idx="27">
                  <c:v>5300</c:v>
                </c:pt>
                <c:pt idx="28" formatCode="_(* #,##0_);_(* \(#,##0\);_(* &quot;-&quot;??_);_(@_)">
                  <c:v>5324</c:v>
                </c:pt>
                <c:pt idx="29">
                  <c:v>5384</c:v>
                </c:pt>
                <c:pt idx="30">
                  <c:v>5479</c:v>
                </c:pt>
                <c:pt idx="31">
                  <c:v>5463</c:v>
                </c:pt>
                <c:pt idx="32">
                  <c:v>5459</c:v>
                </c:pt>
                <c:pt idx="33">
                  <c:v>5398</c:v>
                </c:pt>
                <c:pt idx="34">
                  <c:v>5269</c:v>
                </c:pt>
                <c:pt idx="35">
                  <c:v>5197</c:v>
                </c:pt>
                <c:pt idx="36">
                  <c:v>5164</c:v>
                </c:pt>
                <c:pt idx="37">
                  <c:v>5205</c:v>
                </c:pt>
                <c:pt idx="38">
                  <c:v>5314</c:v>
                </c:pt>
                <c:pt idx="39">
                  <c:v>5274</c:v>
                </c:pt>
                <c:pt idx="40">
                  <c:v>5313</c:v>
                </c:pt>
                <c:pt idx="41">
                  <c:v>5337</c:v>
                </c:pt>
                <c:pt idx="42">
                  <c:v>5291</c:v>
                </c:pt>
                <c:pt idx="43">
                  <c:v>5357</c:v>
                </c:pt>
                <c:pt idx="44">
                  <c:v>5277</c:v>
                </c:pt>
                <c:pt idx="45">
                  <c:v>5305</c:v>
                </c:pt>
                <c:pt idx="46">
                  <c:v>5208</c:v>
                </c:pt>
                <c:pt idx="47">
                  <c:v>5143</c:v>
                </c:pt>
                <c:pt idx="48">
                  <c:v>5185</c:v>
                </c:pt>
                <c:pt idx="49">
                  <c:v>5251</c:v>
                </c:pt>
                <c:pt idx="50">
                  <c:v>5291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7-4896-B5EA-1A6DF0C926FB}"/>
            </c:ext>
          </c:extLst>
        </c:ser>
        <c:ser>
          <c:idx val="3"/>
          <c:order val="3"/>
          <c:tx>
            <c:strRef>
              <c:f>'BC Trends'!$A$27</c:f>
              <c:strCache>
                <c:ptCount val="1"/>
                <c:pt idx="0">
                  <c:v>Income Extensions</c:v>
                </c:pt>
              </c:strCache>
            </c:strRef>
          </c:tx>
          <c:cat>
            <c:numRef>
              <c:f>'BC Trends'!$B$22:$AZ$22</c:f>
              <c:numCache>
                <c:formatCode>mmm\-yy</c:formatCode>
                <c:ptCount val="5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 formatCode="d\-mmm">
                  <c:v>42537</c:v>
                </c:pt>
                <c:pt idx="30" formatCode="d\-mmm">
                  <c:v>42567</c:v>
                </c:pt>
                <c:pt idx="31" formatCode="d\-mmm">
                  <c:v>42598</c:v>
                </c:pt>
                <c:pt idx="32" formatCode="d\-mmm">
                  <c:v>42629</c:v>
                </c:pt>
                <c:pt idx="33" formatCode="d\-mmm">
                  <c:v>42659</c:v>
                </c:pt>
                <c:pt idx="34" formatCode="d\-mmm">
                  <c:v>42690</c:v>
                </c:pt>
                <c:pt idx="35" formatCode="d\-mmm">
                  <c:v>42720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 formatCode="d\-mmm">
                  <c:v>42842</c:v>
                </c:pt>
                <c:pt idx="40" formatCode="d\-mmm">
                  <c:v>42872</c:v>
                </c:pt>
                <c:pt idx="41" formatCode="d\-mmm">
                  <c:v>42903</c:v>
                </c:pt>
                <c:pt idx="42" formatCode="d\-mmm">
                  <c:v>42917</c:v>
                </c:pt>
                <c:pt idx="43" formatCode="d\-mmm">
                  <c:v>42948</c:v>
                </c:pt>
                <c:pt idx="44" formatCode="d\-mmm">
                  <c:v>42979</c:v>
                </c:pt>
                <c:pt idx="45" formatCode="d\-mmm">
                  <c:v>43009</c:v>
                </c:pt>
                <c:pt idx="46" formatCode="d\-mmm">
                  <c:v>43040</c:v>
                </c:pt>
                <c:pt idx="47" formatCode="d\-mmm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</c:numCache>
            </c:numRef>
          </c:cat>
          <c:val>
            <c:numRef>
              <c:f>'BC Trends'!$B$27:$AZ$27</c:f>
              <c:numCache>
                <c:formatCode>#,##0</c:formatCode>
                <c:ptCount val="51"/>
                <c:pt idx="0">
                  <c:v>16310</c:v>
                </c:pt>
                <c:pt idx="1">
                  <c:v>15800</c:v>
                </c:pt>
                <c:pt idx="2">
                  <c:v>15255</c:v>
                </c:pt>
                <c:pt idx="3">
                  <c:v>13648</c:v>
                </c:pt>
                <c:pt idx="4">
                  <c:v>12373</c:v>
                </c:pt>
                <c:pt idx="5">
                  <c:v>11484</c:v>
                </c:pt>
                <c:pt idx="6">
                  <c:v>10610</c:v>
                </c:pt>
                <c:pt idx="7">
                  <c:v>9987</c:v>
                </c:pt>
                <c:pt idx="8">
                  <c:v>9622</c:v>
                </c:pt>
                <c:pt idx="9">
                  <c:v>9704</c:v>
                </c:pt>
                <c:pt idx="10">
                  <c:v>10002</c:v>
                </c:pt>
                <c:pt idx="11">
                  <c:v>10229</c:v>
                </c:pt>
                <c:pt idx="12">
                  <c:v>10507</c:v>
                </c:pt>
                <c:pt idx="13">
                  <c:v>10747</c:v>
                </c:pt>
                <c:pt idx="14">
                  <c:v>11355</c:v>
                </c:pt>
                <c:pt idx="15">
                  <c:v>12439</c:v>
                </c:pt>
                <c:pt idx="16">
                  <c:v>13176</c:v>
                </c:pt>
                <c:pt idx="17">
                  <c:v>14192</c:v>
                </c:pt>
                <c:pt idx="18">
                  <c:v>15149</c:v>
                </c:pt>
                <c:pt idx="19">
                  <c:v>15951</c:v>
                </c:pt>
                <c:pt idx="20">
                  <c:v>16360</c:v>
                </c:pt>
                <c:pt idx="21">
                  <c:v>17421</c:v>
                </c:pt>
                <c:pt idx="22">
                  <c:v>17748</c:v>
                </c:pt>
                <c:pt idx="23">
                  <c:v>18181</c:v>
                </c:pt>
                <c:pt idx="24">
                  <c:v>18876</c:v>
                </c:pt>
                <c:pt idx="25">
                  <c:v>18680</c:v>
                </c:pt>
                <c:pt idx="26">
                  <c:v>18948</c:v>
                </c:pt>
                <c:pt idx="27">
                  <c:v>19172</c:v>
                </c:pt>
                <c:pt idx="28" formatCode="_(* #,##0_);_(* \(#,##0\);_(* &quot;-&quot;??_);_(@_)">
                  <c:v>19233</c:v>
                </c:pt>
                <c:pt idx="29">
                  <c:v>19528</c:v>
                </c:pt>
                <c:pt idx="30">
                  <c:v>19752</c:v>
                </c:pt>
                <c:pt idx="31">
                  <c:v>19487</c:v>
                </c:pt>
                <c:pt idx="32">
                  <c:v>19652</c:v>
                </c:pt>
                <c:pt idx="33">
                  <c:v>19754</c:v>
                </c:pt>
                <c:pt idx="34">
                  <c:v>20062</c:v>
                </c:pt>
                <c:pt idx="35">
                  <c:v>20151</c:v>
                </c:pt>
                <c:pt idx="36">
                  <c:v>19960</c:v>
                </c:pt>
                <c:pt idx="37">
                  <c:v>19664</c:v>
                </c:pt>
                <c:pt idx="38">
                  <c:v>19723</c:v>
                </c:pt>
                <c:pt idx="39">
                  <c:v>20112</c:v>
                </c:pt>
                <c:pt idx="40">
                  <c:v>19831</c:v>
                </c:pt>
                <c:pt idx="41">
                  <c:v>19908</c:v>
                </c:pt>
                <c:pt idx="42">
                  <c:v>19625</c:v>
                </c:pt>
                <c:pt idx="43">
                  <c:v>19492</c:v>
                </c:pt>
                <c:pt idx="44">
                  <c:v>19314</c:v>
                </c:pt>
                <c:pt idx="45">
                  <c:v>19057</c:v>
                </c:pt>
                <c:pt idx="46">
                  <c:v>18287</c:v>
                </c:pt>
                <c:pt idx="47">
                  <c:v>17909</c:v>
                </c:pt>
                <c:pt idx="48">
                  <c:v>17333</c:v>
                </c:pt>
                <c:pt idx="49">
                  <c:v>17221</c:v>
                </c:pt>
                <c:pt idx="50">
                  <c:v>16334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C7-4896-B5EA-1A6DF0C926FB}"/>
            </c:ext>
          </c:extLst>
        </c:ser>
        <c:ser>
          <c:idx val="4"/>
          <c:order val="4"/>
          <c:tx>
            <c:strRef>
              <c:f>'BC Trends'!$A$28</c:f>
              <c:strCache>
                <c:ptCount val="1"/>
                <c:pt idx="0">
                  <c:v>Childless Adults</c:v>
                </c:pt>
              </c:strCache>
            </c:strRef>
          </c:tx>
          <c:cat>
            <c:numRef>
              <c:f>'BC Trends'!$B$22:$AZ$22</c:f>
              <c:numCache>
                <c:formatCode>mmm\-yy</c:formatCode>
                <c:ptCount val="5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 formatCode="d\-mmm">
                  <c:v>42537</c:v>
                </c:pt>
                <c:pt idx="30" formatCode="d\-mmm">
                  <c:v>42567</c:v>
                </c:pt>
                <c:pt idx="31" formatCode="d\-mmm">
                  <c:v>42598</c:v>
                </c:pt>
                <c:pt idx="32" formatCode="d\-mmm">
                  <c:v>42629</c:v>
                </c:pt>
                <c:pt idx="33" formatCode="d\-mmm">
                  <c:v>42659</c:v>
                </c:pt>
                <c:pt idx="34" formatCode="d\-mmm">
                  <c:v>42690</c:v>
                </c:pt>
                <c:pt idx="35" formatCode="d\-mmm">
                  <c:v>42720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 formatCode="d\-mmm">
                  <c:v>42842</c:v>
                </c:pt>
                <c:pt idx="40" formatCode="d\-mmm">
                  <c:v>42872</c:v>
                </c:pt>
                <c:pt idx="41" formatCode="d\-mmm">
                  <c:v>42903</c:v>
                </c:pt>
                <c:pt idx="42" formatCode="d\-mmm">
                  <c:v>42917</c:v>
                </c:pt>
                <c:pt idx="43" formatCode="d\-mmm">
                  <c:v>42948</c:v>
                </c:pt>
                <c:pt idx="44" formatCode="d\-mmm">
                  <c:v>42979</c:v>
                </c:pt>
                <c:pt idx="45" formatCode="d\-mmm">
                  <c:v>43009</c:v>
                </c:pt>
                <c:pt idx="46" formatCode="d\-mmm">
                  <c:v>43040</c:v>
                </c:pt>
                <c:pt idx="47" formatCode="d\-mmm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</c:numCache>
            </c:numRef>
          </c:cat>
          <c:val>
            <c:numRef>
              <c:f>'BC Trends'!$B$28:$AZ$28</c:f>
              <c:numCache>
                <c:formatCode>#,##0</c:formatCode>
                <c:ptCount val="51"/>
                <c:pt idx="0">
                  <c:v>4474</c:v>
                </c:pt>
                <c:pt idx="1">
                  <c:v>4355</c:v>
                </c:pt>
                <c:pt idx="2">
                  <c:v>4225</c:v>
                </c:pt>
                <c:pt idx="3">
                  <c:v>31499</c:v>
                </c:pt>
                <c:pt idx="4">
                  <c:v>35267</c:v>
                </c:pt>
                <c:pt idx="5">
                  <c:v>38922</c:v>
                </c:pt>
                <c:pt idx="6">
                  <c:v>42322</c:v>
                </c:pt>
                <c:pt idx="7">
                  <c:v>44652</c:v>
                </c:pt>
                <c:pt idx="8">
                  <c:v>46684</c:v>
                </c:pt>
                <c:pt idx="9">
                  <c:v>48621</c:v>
                </c:pt>
                <c:pt idx="10">
                  <c:v>49789</c:v>
                </c:pt>
                <c:pt idx="11">
                  <c:v>51301</c:v>
                </c:pt>
                <c:pt idx="12">
                  <c:v>53480</c:v>
                </c:pt>
                <c:pt idx="13">
                  <c:v>55604</c:v>
                </c:pt>
                <c:pt idx="14">
                  <c:v>56690</c:v>
                </c:pt>
                <c:pt idx="15">
                  <c:v>55317</c:v>
                </c:pt>
                <c:pt idx="16">
                  <c:v>52916</c:v>
                </c:pt>
                <c:pt idx="17">
                  <c:v>51198</c:v>
                </c:pt>
                <c:pt idx="18">
                  <c:v>51487</c:v>
                </c:pt>
                <c:pt idx="19">
                  <c:v>51195</c:v>
                </c:pt>
                <c:pt idx="20">
                  <c:v>51093</c:v>
                </c:pt>
                <c:pt idx="21">
                  <c:v>50742</c:v>
                </c:pt>
                <c:pt idx="22">
                  <c:v>50435</c:v>
                </c:pt>
                <c:pt idx="23">
                  <c:v>50326</c:v>
                </c:pt>
                <c:pt idx="24">
                  <c:v>50317</c:v>
                </c:pt>
                <c:pt idx="25">
                  <c:v>50578</c:v>
                </c:pt>
                <c:pt idx="26">
                  <c:v>50344</c:v>
                </c:pt>
                <c:pt idx="27">
                  <c:v>49089</c:v>
                </c:pt>
                <c:pt idx="28" formatCode="_(* #,##0_);_(* \(#,##0\);_(* &quot;-&quot;??_);_(@_)">
                  <c:v>48326</c:v>
                </c:pt>
                <c:pt idx="29">
                  <c:v>47798</c:v>
                </c:pt>
                <c:pt idx="30">
                  <c:v>47536</c:v>
                </c:pt>
                <c:pt idx="31">
                  <c:v>47460</c:v>
                </c:pt>
                <c:pt idx="32">
                  <c:v>47229</c:v>
                </c:pt>
                <c:pt idx="33">
                  <c:v>46856</c:v>
                </c:pt>
                <c:pt idx="34">
                  <c:v>46929</c:v>
                </c:pt>
                <c:pt idx="35">
                  <c:v>47190</c:v>
                </c:pt>
                <c:pt idx="36">
                  <c:v>47409</c:v>
                </c:pt>
                <c:pt idx="37">
                  <c:v>47979</c:v>
                </c:pt>
                <c:pt idx="38">
                  <c:v>47973</c:v>
                </c:pt>
                <c:pt idx="39">
                  <c:v>47471</c:v>
                </c:pt>
                <c:pt idx="40">
                  <c:v>47204</c:v>
                </c:pt>
                <c:pt idx="41">
                  <c:v>47046</c:v>
                </c:pt>
                <c:pt idx="42">
                  <c:v>47315</c:v>
                </c:pt>
                <c:pt idx="43">
                  <c:v>47634</c:v>
                </c:pt>
                <c:pt idx="44">
                  <c:v>47787</c:v>
                </c:pt>
                <c:pt idx="45">
                  <c:v>47983</c:v>
                </c:pt>
                <c:pt idx="46">
                  <c:v>48107</c:v>
                </c:pt>
                <c:pt idx="47">
                  <c:v>48329</c:v>
                </c:pt>
                <c:pt idx="48">
                  <c:v>48848</c:v>
                </c:pt>
                <c:pt idx="49">
                  <c:v>49078</c:v>
                </c:pt>
                <c:pt idx="50">
                  <c:v>49160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4C7-4896-B5EA-1A6DF0C92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316648"/>
        <c:axId val="316523200"/>
      </c:lineChart>
      <c:dateAx>
        <c:axId val="351316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316523200"/>
        <c:crosses val="autoZero"/>
        <c:auto val="0"/>
        <c:lblOffset val="100"/>
        <c:baseTimeUnit val="months"/>
        <c:majorUnit val="3"/>
        <c:majorTimeUnit val="months"/>
        <c:minorUnit val="3"/>
        <c:minorTimeUnit val="months"/>
      </c:dateAx>
      <c:valAx>
        <c:axId val="3165232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51316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8924685724004939E-2"/>
          <c:y val="0.7766402530139116"/>
          <c:w val="0.89377884343007619"/>
          <c:h val="0.2219433033350437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Distribtion of BadgerCare Plus Enrollment, February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'Milwaukee HMO enrollment'!$G$174:$G$183</c:f>
              <c:strCache>
                <c:ptCount val="10"/>
                <c:pt idx="0">
                  <c:v>Community Care Inc</c:v>
                </c:pt>
                <c:pt idx="1">
                  <c:v>Trilogy Health Insurance</c:v>
                </c:pt>
                <c:pt idx="2">
                  <c:v>Network Health Plan</c:v>
                </c:pt>
                <c:pt idx="3">
                  <c:v>My Choice Family Care</c:v>
                </c:pt>
                <c:pt idx="4">
                  <c:v>MHS Health Wisconsin</c:v>
                </c:pt>
                <c:pt idx="5">
                  <c:v>Independent Care (icare)</c:v>
                </c:pt>
                <c:pt idx="6">
                  <c:v>Anthem Blue Cross Blue Shield</c:v>
                </c:pt>
                <c:pt idx="7">
                  <c:v>Molina Healthcare</c:v>
                </c:pt>
                <c:pt idx="8">
                  <c:v>Unitedhealthcare Community Plan</c:v>
                </c:pt>
                <c:pt idx="9">
                  <c:v>Childrens Comm Health Plan</c:v>
                </c:pt>
              </c:strCache>
            </c:strRef>
          </c:cat>
          <c:val>
            <c:numRef>
              <c:f>'Milwaukee HMO enrollment'!$H$174:$H$183</c:f>
              <c:numCache>
                <c:formatCode>0.0%</c:formatCode>
                <c:ptCount val="10"/>
                <c:pt idx="0">
                  <c:v>1.252794202108099E-2</c:v>
                </c:pt>
                <c:pt idx="1">
                  <c:v>2.4626165714262103E-2</c:v>
                </c:pt>
                <c:pt idx="2">
                  <c:v>2.7163156611670985E-2</c:v>
                </c:pt>
                <c:pt idx="3">
                  <c:v>3.1088468260756386E-2</c:v>
                </c:pt>
                <c:pt idx="4">
                  <c:v>3.3997330788078622E-2</c:v>
                </c:pt>
                <c:pt idx="5">
                  <c:v>5.5070056483168678E-2</c:v>
                </c:pt>
                <c:pt idx="6">
                  <c:v>0.13553068147542136</c:v>
                </c:pt>
                <c:pt idx="7">
                  <c:v>0.15199219895958582</c:v>
                </c:pt>
                <c:pt idx="8">
                  <c:v>0.15238059821749533</c:v>
                </c:pt>
                <c:pt idx="9">
                  <c:v>0.37511930881459721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5-4E89-A735-1C0093976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5713160"/>
        <c:axId val="315713552"/>
      </c:barChart>
      <c:catAx>
        <c:axId val="315713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713552"/>
        <c:crosses val="autoZero"/>
        <c:auto val="1"/>
        <c:lblAlgn val="ctr"/>
        <c:lblOffset val="100"/>
        <c:noMultiLvlLbl val="0"/>
      </c:catAx>
      <c:valAx>
        <c:axId val="31571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71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'Mkt Mwkee Zips OE 2013-16'!$A$41</c:f>
              <c:strCache>
                <c:ptCount val="1"/>
                <c:pt idx="0">
                  <c:v>QHP Selections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'Mkt Mwkee Zips OE 2013-16'!$B$40:$F$40</c:f>
              <c:strCache>
                <c:ptCount val="5"/>
                <c:pt idx="0">
                  <c:v>OE 2013-14</c:v>
                </c:pt>
                <c:pt idx="1">
                  <c:v> OE 2014-15</c:v>
                </c:pt>
                <c:pt idx="2">
                  <c:v>OE 2015-16</c:v>
                </c:pt>
                <c:pt idx="3">
                  <c:v>OE 2016-17</c:v>
                </c:pt>
                <c:pt idx="4">
                  <c:v>OE 2017-18</c:v>
                </c:pt>
              </c:strCache>
            </c:strRef>
          </c:cat>
          <c:val>
            <c:numRef>
              <c:f>'Mkt Mwkee Zips OE 2013-16'!$B$41:$F$41</c:f>
              <c:numCache>
                <c:formatCode>_(* #,##0_);_(* \(#,##0\);_(* "-"??_);_(@_)</c:formatCode>
                <c:ptCount val="5"/>
                <c:pt idx="0">
                  <c:v>23264</c:v>
                </c:pt>
                <c:pt idx="1">
                  <c:v>33473</c:v>
                </c:pt>
                <c:pt idx="2" formatCode="#,##0_);\(#,##0\)">
                  <c:v>38240</c:v>
                </c:pt>
                <c:pt idx="3" formatCode="#,##0">
                  <c:v>38343</c:v>
                </c:pt>
                <c:pt idx="4" formatCode="#,##0">
                  <c:v>33454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06-44FC-9AD9-2C111BB6F23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15716296"/>
        <c:axId val="315713944"/>
      </c:lineChart>
      <c:catAx>
        <c:axId val="315716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5713944"/>
        <c:crosses val="autoZero"/>
        <c:auto val="1"/>
        <c:lblAlgn val="ctr"/>
        <c:lblOffset val="100"/>
        <c:noMultiLvlLbl val="0"/>
      </c:catAx>
      <c:valAx>
        <c:axId val="31571394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crossAx val="315716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Plan Selections = 33,454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A7-478B-91AE-76C9FDC11C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A7-478B-91AE-76C9FDC11C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A7-478B-91AE-76C9FDC11C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A7-478B-91AE-76C9FDC11C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A7-478B-91AE-76C9FDC11CFE}"/>
              </c:ext>
            </c:extLst>
          </c:dPt>
          <c:dLbls>
            <c:dLbl>
              <c:idx val="0"/>
              <c:layout>
                <c:manualLayout>
                  <c:x val="1.8094088404866482E-2"/>
                  <c:y val="0.127564536424472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A7-478B-91AE-76C9FDC11CFE}"/>
                </c:ext>
              </c:extLst>
            </c:dLbl>
            <c:dLbl>
              <c:idx val="1"/>
              <c:layout>
                <c:manualLayout>
                  <c:x val="2.8950541447786374E-2"/>
                  <c:y val="-7.75981392156488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5596988801754"/>
                      <c:h val="9.23728813559322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A7-478B-91AE-76C9FDC11CFE}"/>
                </c:ext>
              </c:extLst>
            </c:dLbl>
            <c:dLbl>
              <c:idx val="2"/>
              <c:layout>
                <c:manualLayout>
                  <c:x val="0.23554200414397364"/>
                  <c:y val="-4.41095022020552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61827428842856"/>
                      <c:h val="0.175665859564164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A7-478B-91AE-76C9FDC11CFE}"/>
                </c:ext>
              </c:extLst>
            </c:dLbl>
            <c:dLbl>
              <c:idx val="3"/>
              <c:layout>
                <c:manualLayout>
                  <c:x val="-4.3681124033266308E-2"/>
                  <c:y val="1.38198032449332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649190246802"/>
                      <c:h val="0.21731234866828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6A7-478B-91AE-76C9FDC11CFE}"/>
                </c:ext>
              </c:extLst>
            </c:dLbl>
            <c:dLbl>
              <c:idx val="4"/>
              <c:layout>
                <c:manualLayout>
                  <c:x val="-2.8904237678246361E-2"/>
                  <c:y val="-0.185071066328573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Active Re-Enrollees</a:t>
                    </a:r>
                    <a:r>
                      <a:rPr lang="en-US" baseline="0"/>
                      <a:t>, </a:t>
                    </a:r>
                    <a:fld id="{B4A3091A-32C7-4014-AB10-37EA52E1650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29485114905297"/>
                      <c:h val="9.23728813559322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6A7-478B-91AE-76C9FDC11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'(1) Enrollment Status'!$C$2727:$C$2730</c:f>
              <c:strCache>
                <c:ptCount val="4"/>
                <c:pt idx="0">
                  <c:v>New Consumers</c:v>
                </c:pt>
                <c:pt idx="1">
                  <c:v>Automatic Re-enrollees</c:v>
                </c:pt>
                <c:pt idx="2">
                  <c:v>Active Re-Enrollees who Switched Plans</c:v>
                </c:pt>
                <c:pt idx="3">
                  <c:v>Active Re-enrollees who Remained in the Same Plan or a Crosswalked Plan</c:v>
                </c:pt>
              </c:strCache>
            </c:strRef>
          </c:cat>
          <c:val>
            <c:numRef>
              <c:f>'(1) Enrollment Status'!$D$2727:$D$2730</c:f>
              <c:numCache>
                <c:formatCode>#,##0</c:formatCode>
                <c:ptCount val="4"/>
                <c:pt idx="0">
                  <c:v>8794</c:v>
                </c:pt>
                <c:pt idx="1">
                  <c:v>6491</c:v>
                </c:pt>
                <c:pt idx="2">
                  <c:v>14836</c:v>
                </c:pt>
                <c:pt idx="3">
                  <c:v>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A7-478B-91AE-76C9FDC11CF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Plan Selections by Age</a:t>
            </a:r>
          </a:p>
        </c:rich>
      </c:tx>
      <c:layout>
        <c:manualLayout>
          <c:xMode val="edge"/>
          <c:yMode val="edge"/>
          <c:x val="0.34499427344309236"/>
          <c:y val="3.1413609327863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pie"/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Plan Selections by Age</a:t>
            </a:r>
          </a:p>
        </c:rich>
      </c:tx>
      <c:layout>
        <c:manualLayout>
          <c:xMode val="edge"/>
          <c:yMode val="edge"/>
          <c:x val="0.34499427344309236"/>
          <c:y val="3.1413609327863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7F-4D65-A2A4-E3D31DFB0D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7F-4D65-A2A4-E3D31DFB0D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7F-4D65-A2A4-E3D31DFB0D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7F-4D65-A2A4-E3D31DFB0D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7F-4D65-A2A4-E3D31DFB0D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7F-4D65-A2A4-E3D31DFB0D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7F-4D65-A2A4-E3D31DFB0DC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47F-4D65-A2A4-E3D31DFB0DC5}"/>
              </c:ext>
            </c:extLst>
          </c:dPt>
          <c:dLbls>
            <c:dLbl>
              <c:idx val="0"/>
              <c:layout>
                <c:manualLayout>
                  <c:x val="-8.4267537580529711E-2"/>
                  <c:y val="2.6002800634579642E-2"/>
                </c:manualLayout>
              </c:layout>
              <c:tx>
                <c:rich>
                  <a:bodyPr/>
                  <a:lstStyle/>
                  <a:p>
                    <a:fld id="{EE271DB7-B71C-442F-AA64-82052645C5AC}" type="CATEGORYNAME">
                      <a:rPr lang="en-US" b="1"/>
                      <a:pPr/>
                      <a:t>[CATEGORY NAME]</a:t>
                    </a:fld>
                    <a:r>
                      <a:rPr lang="en-US" b="1" baseline="0" dirty="0"/>
                      <a:t>, </a:t>
                    </a:r>
                    <a:fld id="{80331064-E947-4E59-85A2-4BC51FD8C176}" type="VALUE">
                      <a:rPr lang="en-US" b="1" baseline="0"/>
                      <a:pPr/>
                      <a:t>[VALUE]</a:t>
                    </a:fld>
                    <a:endParaRPr lang="en-US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47F-4D65-A2A4-E3D31DFB0DC5}"/>
                </c:ext>
              </c:extLst>
            </c:dLbl>
            <c:dLbl>
              <c:idx val="1"/>
              <c:layout>
                <c:manualLayout>
                  <c:x val="-1.3737189052544271E-2"/>
                  <c:y val="-2.4337199124252883E-2"/>
                </c:manualLayout>
              </c:layout>
              <c:tx>
                <c:rich>
                  <a:bodyPr/>
                  <a:lstStyle/>
                  <a:p>
                    <a:fld id="{C62501E4-CE11-4887-88F9-870ACDB3317D}" type="CATEGORYNAME">
                      <a:rPr lang="en-US" b="1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C0AF308B-A006-47B2-BD22-22E2EF13DC72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7F-4D65-A2A4-E3D31DFB0DC5}"/>
                </c:ext>
              </c:extLst>
            </c:dLbl>
            <c:dLbl>
              <c:idx val="2"/>
              <c:layout>
                <c:manualLayout>
                  <c:x val="0"/>
                  <c:y val="-0.10525723448311472"/>
                </c:manualLayout>
              </c:layout>
              <c:tx>
                <c:rich>
                  <a:bodyPr/>
                  <a:lstStyle/>
                  <a:p>
                    <a:fld id="{73F35DCD-92F5-4B5D-9FD4-C239C59059C2}" type="CATEGORYNAME">
                      <a:rPr lang="en-US" b="1"/>
                      <a:pPr/>
                      <a:t>[CATEGORY NAME]</a:t>
                    </a:fld>
                    <a:r>
                      <a:rPr lang="en-US" b="1" baseline="0" dirty="0"/>
                      <a:t>, </a:t>
                    </a:r>
                  </a:p>
                  <a:p>
                    <a:fld id="{E5098D2B-29B6-4D16-98A8-682AA6D4E18E}" type="VALUE">
                      <a:rPr lang="en-US" b="1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7F-4D65-A2A4-E3D31DFB0DC5}"/>
                </c:ext>
              </c:extLst>
            </c:dLbl>
            <c:dLbl>
              <c:idx val="3"/>
              <c:layout>
                <c:manualLayout>
                  <c:x val="3.4754705809926581E-2"/>
                  <c:y val="-5.9282675178023339E-2"/>
                </c:manualLayout>
              </c:layout>
              <c:tx>
                <c:rich>
                  <a:bodyPr/>
                  <a:lstStyle/>
                  <a:p>
                    <a:fld id="{287C0259-BADE-4A69-AB79-1C1EA5B8A3D5}" type="CATEGORYNAME">
                      <a:rPr lang="en-US" b="1"/>
                      <a:pPr/>
                      <a:t>[CATEGORY NAME]</a:t>
                    </a:fld>
                    <a:r>
                      <a:rPr lang="en-US" b="1" baseline="0" dirty="0"/>
                      <a:t>, </a:t>
                    </a:r>
                    <a:fld id="{27289029-AEAA-405D-BD3B-A40C19DA7C3B}" type="VALUE">
                      <a:rPr lang="en-US" b="1" baseline="0"/>
                      <a:pPr/>
                      <a:t>[VALUE]</a:t>
                    </a:fld>
                    <a:endParaRPr lang="en-US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7F-4D65-A2A4-E3D31DFB0DC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D942570-2904-4DB8-B9D2-8585362C9A82}" type="CATEGORYNAME">
                      <a:rPr lang="en-US" b="1"/>
                      <a:pPr/>
                      <a:t>[CATEGORY NAME]</a:t>
                    </a:fld>
                    <a:r>
                      <a:rPr lang="en-US" b="1" baseline="0" dirty="0"/>
                      <a:t>, </a:t>
                    </a:r>
                    <a:fld id="{4A3520DA-9597-4B8E-961F-7C8D80CA633B}" type="VALUE">
                      <a:rPr lang="en-US" b="1" baseline="0"/>
                      <a:pPr/>
                      <a:t>[VALUE]</a:t>
                    </a:fld>
                    <a:endParaRPr lang="en-US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7F-4D65-A2A4-E3D31DFB0DC5}"/>
                </c:ext>
              </c:extLst>
            </c:dLbl>
            <c:dLbl>
              <c:idx val="5"/>
              <c:layout>
                <c:manualLayout>
                  <c:x val="0.10454563350035791"/>
                  <c:y val="5.0860364960592305E-2"/>
                </c:manualLayout>
              </c:layout>
              <c:tx>
                <c:rich>
                  <a:bodyPr/>
                  <a:lstStyle/>
                  <a:p>
                    <a:fld id="{F98920DE-7E06-45A5-B192-ED414BC83256}" type="CATEGORYNAME">
                      <a:rPr lang="en-US" b="1"/>
                      <a:pPr/>
                      <a:t>[CATEGORY NAME]</a:t>
                    </a:fld>
                    <a:r>
                      <a:rPr lang="en-US" b="1" baseline="0" dirty="0"/>
                      <a:t>, </a:t>
                    </a:r>
                    <a:fld id="{3116BA50-58DE-443A-9651-987EC82EEA06}" type="VALUE">
                      <a:rPr lang="en-US" b="1" baseline="0"/>
                      <a:pPr/>
                      <a:t>[VALUE]</a:t>
                    </a:fld>
                    <a:endParaRPr lang="en-US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47F-4D65-A2A4-E3D31DFB0DC5}"/>
                </c:ext>
              </c:extLst>
            </c:dLbl>
            <c:dLbl>
              <c:idx val="6"/>
              <c:layout>
                <c:manualLayout>
                  <c:x val="8.4812293135688764E-4"/>
                  <c:y val="8.1536249171759792E-3"/>
                </c:manualLayout>
              </c:layout>
              <c:tx>
                <c:rich>
                  <a:bodyPr/>
                  <a:lstStyle/>
                  <a:p>
                    <a:fld id="{E49EA922-BBBA-4E8B-92B5-00CDD53C1F36}" type="CATEGORYNAME">
                      <a:rPr lang="en-US" b="1"/>
                      <a:pPr/>
                      <a:t>[CATEGORY NAME]</a:t>
                    </a:fld>
                    <a:r>
                      <a:rPr lang="en-US" b="1" baseline="0" dirty="0"/>
                      <a:t>, </a:t>
                    </a:r>
                    <a:fld id="{8151B92D-4BEE-4339-894F-2833F64F7A70}" type="VALUE">
                      <a:rPr lang="en-US" b="1" baseline="0"/>
                      <a:pPr/>
                      <a:t>[VALUE]</a:t>
                    </a:fld>
                    <a:endParaRPr lang="en-US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47F-4D65-A2A4-E3D31DFB0DC5}"/>
                </c:ext>
              </c:extLst>
            </c:dLbl>
            <c:dLbl>
              <c:idx val="7"/>
              <c:layout>
                <c:manualLayout>
                  <c:x val="-2.3660669903316271E-2"/>
                  <c:y val="-0.16411972171747108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/>
                      <a:t>Age 18-34, </a:t>
                    </a:r>
                  </a:p>
                  <a:p>
                    <a:fld id="{6C205924-0B83-49C4-BCAE-DCC92414295F}" type="VALUE">
                      <a:rPr lang="en-US" b="1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47F-4D65-A2A4-E3D31DFB0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'(5) Demographics'!$C$2730:$C$2736</c:f>
              <c:strCache>
                <c:ptCount val="7"/>
                <c:pt idx="0">
                  <c:v>Age ≥65</c:v>
                </c:pt>
                <c:pt idx="1">
                  <c:v>Age 55-64</c:v>
                </c:pt>
                <c:pt idx="2">
                  <c:v>Age 45-54</c:v>
                </c:pt>
                <c:pt idx="3">
                  <c:v>Age 35-44</c:v>
                </c:pt>
                <c:pt idx="4">
                  <c:v>Age &lt; 18</c:v>
                </c:pt>
                <c:pt idx="5">
                  <c:v>Age 18-25</c:v>
                </c:pt>
                <c:pt idx="6">
                  <c:v>Age 26-34</c:v>
                </c:pt>
              </c:strCache>
            </c:strRef>
          </c:cat>
          <c:val>
            <c:numRef>
              <c:f>'(5) Demographics'!$E$2730:$E$2736</c:f>
              <c:numCache>
                <c:formatCode>0%</c:formatCode>
                <c:ptCount val="7"/>
                <c:pt idx="0">
                  <c:v>8.4593770550606805E-3</c:v>
                </c:pt>
                <c:pt idx="1">
                  <c:v>0.28525736832665749</c:v>
                </c:pt>
                <c:pt idx="2">
                  <c:v>0.19474502301667962</c:v>
                </c:pt>
                <c:pt idx="3">
                  <c:v>0.16506247384468226</c:v>
                </c:pt>
                <c:pt idx="4">
                  <c:v>4.9142105577808334E-2</c:v>
                </c:pt>
                <c:pt idx="5">
                  <c:v>9.4159143899085307E-2</c:v>
                </c:pt>
                <c:pt idx="6">
                  <c:v>0.20317450828002631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47F-4D65-A2A4-E3D31DFB0D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Plan Selections by Metal Level</a:t>
            </a:r>
          </a:p>
        </c:rich>
      </c:tx>
      <c:layout>
        <c:manualLayout>
          <c:xMode val="edge"/>
          <c:yMode val="edge"/>
          <c:x val="0.17431809276060467"/>
          <c:y val="1.4734247087130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063155742112429"/>
          <c:y val="0.17525339335775433"/>
          <c:w val="0.61975560905635385"/>
          <c:h val="0.8010605877511463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A5-4B4E-AE89-E37972C948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A5-4B4E-AE89-E37972C948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A5-4B4E-AE89-E37972C948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A5-4B4E-AE89-E37972C948CC}"/>
              </c:ext>
            </c:extLst>
          </c:dPt>
          <c:dLbls>
            <c:dLbl>
              <c:idx val="0"/>
              <c:layout>
                <c:manualLayout>
                  <c:x val="0.20221059995834315"/>
                  <c:y val="6.87852967486481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02317299838693"/>
                      <c:h val="0.120332611284759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A5-4B4E-AE89-E37972C948CC}"/>
                </c:ext>
              </c:extLst>
            </c:dLbl>
            <c:dLbl>
              <c:idx val="1"/>
              <c:layout>
                <c:manualLayout>
                  <c:x val="-0.24691836383125676"/>
                  <c:y val="0.130158580214482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1052478091003"/>
                      <c:h val="8.3595807657434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A5-4B4E-AE89-E37972C948CC}"/>
                </c:ext>
              </c:extLst>
            </c:dLbl>
            <c:dLbl>
              <c:idx val="2"/>
              <c:layout>
                <c:manualLayout>
                  <c:x val="0.18903118699710136"/>
                  <c:y val="-0.224507423904013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A5-4B4E-AE89-E37972C948CC}"/>
                </c:ext>
              </c:extLst>
            </c:dLbl>
            <c:dLbl>
              <c:idx val="3"/>
              <c:layout>
                <c:manualLayout>
                  <c:x val="-7.2822944006999124E-2"/>
                  <c:y val="2.55745115193934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A5-4B4E-AE89-E37972C94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'(6) Metal Level'!$C$2727:$C$2730</c:f>
              <c:strCache>
                <c:ptCount val="4"/>
                <c:pt idx="0">
                  <c:v>Catastrophic</c:v>
                </c:pt>
                <c:pt idx="1">
                  <c:v>Bronze</c:v>
                </c:pt>
                <c:pt idx="2">
                  <c:v>Silver</c:v>
                </c:pt>
                <c:pt idx="3">
                  <c:v>Gold</c:v>
                </c:pt>
              </c:strCache>
            </c:strRef>
          </c:cat>
          <c:val>
            <c:numRef>
              <c:f>'(6) Metal Level'!$D$2727:$D$2730</c:f>
              <c:numCache>
                <c:formatCode>#,##0</c:formatCode>
                <c:ptCount val="4"/>
                <c:pt idx="0" formatCode="General">
                  <c:v>295</c:v>
                </c:pt>
                <c:pt idx="1">
                  <c:v>10844</c:v>
                </c:pt>
                <c:pt idx="2">
                  <c:v>21362</c:v>
                </c:pt>
                <c:pt idx="3" formatCode="General">
                  <c:v>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A5-4B4E-AE89-E37972C948C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65643296792762"/>
          <c:y val="0.93572361644441115"/>
          <c:w val="0.67142400010821413"/>
          <c:h val="6.4276383555588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0.78748</cdr:x>
      <cdr:y>0.73112</cdr:y>
    </cdr:from>
    <cdr:to>
      <cdr:x>0.97702</cdr:x>
      <cdr:y>0.86782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6356BFE4-5142-4E40-8C5C-43E0441ABF6B}"/>
            </a:ext>
          </a:extLst>
        </cdr:cNvPr>
        <cdr:cNvSpPr txBox="1"/>
      </cdr:nvSpPr>
      <cdr:spPr>
        <a:xfrm xmlns:a="http://schemas.openxmlformats.org/drawingml/2006/main">
          <a:off x="6128586" y="3786156"/>
          <a:ext cx="1475119" cy="7078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rPr>
            <a:t>* Includes</a:t>
          </a:r>
          <a:r>
            <a:rPr kumimoji="0" lang="en-US" sz="1000" b="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rPr>
            <a:t> 330 individuals who did not disclose income in 2016 survey.</a:t>
          </a:r>
          <a:endParaRPr kumimoji="0" lang="en-US" sz="1000" b="0" i="1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2F66D-5E1B-374F-9E95-EF0A42CA5731}" type="datetime1">
              <a:rPr lang="en-US" smtClean="0"/>
              <a:pPr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98A4D-E647-EB4A-BEE9-643E9CF70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87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7272B-AF7B-4548-ABB1-D307951F24C5}" type="datetime1">
              <a:rPr lang="en-US" smtClean="0"/>
              <a:pPr/>
              <a:t>4/26/18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DA9CE-F379-E543-B6FD-B9D55E280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804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DA9CE-F379-E543-B6FD-B9D55E280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49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DA9CE-F379-E543-B6FD-B9D55E280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04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DA9CE-F379-E543-B6FD-B9D55E280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089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DA9CE-F379-E543-B6FD-B9D55E280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2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F16DE-A0D5-4438-950F-5B1E159C2C2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11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02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0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549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87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52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5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9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11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99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56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50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F16DE-A0D5-4438-950F-5B1E159C2C2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003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</p:spTree>
    <p:extLst>
      <p:ext uri="{BB962C8B-B14F-4D97-AF65-F5344CB8AC3E}">
        <p14:creationId xmlns:p14="http://schemas.microsoft.com/office/powerpoint/2010/main" val="407163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308922" y="1403491"/>
            <a:ext cx="292325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Quarterly Coverage Report     August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CCBF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7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wardhealth.wi.gov/WIPortal/Content/Member/caseloads/enrollment/enrollment.htm.spage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9258" y="5893256"/>
            <a:ext cx="7829299" cy="591791"/>
          </a:xfrm>
        </p:spPr>
        <p:txBody>
          <a:bodyPr>
            <a:normAutofit/>
          </a:bodyPr>
          <a:lstStyle/>
          <a:p>
            <a:pPr algn="r"/>
            <a:r>
              <a:rPr lang="en-US" sz="1200" i="1" dirty="0"/>
              <a:t>Data prepared by the University of Wisconsin Population Health Institute</a:t>
            </a:r>
          </a:p>
        </p:txBody>
      </p:sp>
      <p:pic>
        <p:nvPicPr>
          <p:cNvPr id="21" name="Picture 20" descr="MKEN_logo_267-CMYK_tagline_hi-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66" y="4332230"/>
            <a:ext cx="2945550" cy="1251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259" y="1306873"/>
            <a:ext cx="78292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Coverage Report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rgbClr val="ACCBF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23281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52435" y="210773"/>
            <a:ext cx="7391401" cy="943424"/>
          </a:xfrm>
        </p:spPr>
        <p:txBody>
          <a:bodyPr/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Marketplace Enrollment</a:t>
            </a:r>
            <a:b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 County, Enrollment Year 2017/2018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664029" y="6250016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849395"/>
              </p:ext>
            </p:extLst>
          </p:nvPr>
        </p:nvGraphicFramePr>
        <p:xfrm>
          <a:off x="313510" y="1416595"/>
          <a:ext cx="7670800" cy="463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48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52435" y="221924"/>
            <a:ext cx="7391401" cy="943424"/>
          </a:xfrm>
        </p:spPr>
        <p:txBody>
          <a:bodyPr/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Marketplace Enrollment</a:t>
            </a:r>
            <a:b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 County, Enrollment Year 2017/2018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218581" y="6432578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32489"/>
              </p:ext>
            </p:extLst>
          </p:nvPr>
        </p:nvGraphicFramePr>
        <p:xfrm>
          <a:off x="2058762" y="3100415"/>
          <a:ext cx="6326913" cy="339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64260"/>
              </p:ext>
            </p:extLst>
          </p:nvPr>
        </p:nvGraphicFramePr>
        <p:xfrm>
          <a:off x="539115" y="1280592"/>
          <a:ext cx="5545663" cy="205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939">
                  <a:extLst>
                    <a:ext uri="{9D8B030D-6E8A-4147-A177-3AD203B41FA5}">
                      <a16:colId xmlns:a16="http://schemas.microsoft.com/office/drawing/2014/main" val="1783773322"/>
                    </a:ext>
                  </a:extLst>
                </a:gridCol>
                <a:gridCol w="1670862">
                  <a:extLst>
                    <a:ext uri="{9D8B030D-6E8A-4147-A177-3AD203B41FA5}">
                      <a16:colId xmlns:a16="http://schemas.microsoft.com/office/drawing/2014/main" val="1554555429"/>
                    </a:ext>
                  </a:extLst>
                </a:gridCol>
                <a:gridCol w="1670862">
                  <a:extLst>
                    <a:ext uri="{9D8B030D-6E8A-4147-A177-3AD203B41FA5}">
                      <a16:colId xmlns:a16="http://schemas.microsoft.com/office/drawing/2014/main" val="197746528"/>
                    </a:ext>
                  </a:extLst>
                </a:gridCol>
              </a:tblGrid>
              <a:tr h="363921">
                <a:tc>
                  <a:txBody>
                    <a:bodyPr/>
                    <a:lstStyle/>
                    <a:p>
                      <a:r>
                        <a:rPr lang="en-US" sz="1200" dirty="0"/>
                        <a:t>Plan Selections by Income</a:t>
                      </a:r>
                    </a:p>
                  </a:txBody>
                  <a:tcPr marL="60782" marR="60782" marT="30391" marB="303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Percent of Total Plan Selections</a:t>
                      </a:r>
                    </a:p>
                  </a:txBody>
                  <a:tcPr marL="60782" marR="60782" marT="30391" marB="3039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% change from EY16/17</a:t>
                      </a:r>
                      <a:r>
                        <a:rPr lang="en-US" sz="1200" baseline="0" dirty="0"/>
                        <a:t> to EY 17/18</a:t>
                      </a:r>
                      <a:endParaRPr lang="en-US" sz="1200" dirty="0"/>
                    </a:p>
                  </a:txBody>
                  <a:tcPr marL="60782" marR="60782" marT="30391" marB="30391"/>
                </a:tc>
                <a:extLst>
                  <a:ext uri="{0D108BD9-81ED-4DB2-BD59-A6C34878D82A}">
                    <a16:rowId xmlns:a16="http://schemas.microsoft.com/office/drawing/2014/main" val="1292993654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≥100% to ≤150% of FPL 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-20.2%</a:t>
                      </a:r>
                    </a:p>
                  </a:txBody>
                  <a:tcPr marL="6331" marR="6331" marT="6331" marB="0" anchor="b"/>
                </a:tc>
                <a:extLst>
                  <a:ext uri="{0D108BD9-81ED-4DB2-BD59-A6C34878D82A}">
                    <a16:rowId xmlns:a16="http://schemas.microsoft.com/office/drawing/2014/main" val="2809885388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&gt;150% to ≤200% of FPL 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-10.4%</a:t>
                      </a:r>
                    </a:p>
                  </a:txBody>
                  <a:tcPr marL="6331" marR="6331" marT="6331" marB="0" anchor="b"/>
                </a:tc>
                <a:extLst>
                  <a:ext uri="{0D108BD9-81ED-4DB2-BD59-A6C34878D82A}">
                    <a16:rowId xmlns:a16="http://schemas.microsoft.com/office/drawing/2014/main" val="2714728882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&gt;200% to ≤250% of FPL 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-4.6%</a:t>
                      </a:r>
                    </a:p>
                  </a:txBody>
                  <a:tcPr marL="6331" marR="6331" marT="6331" marB="0" anchor="b"/>
                </a:tc>
                <a:extLst>
                  <a:ext uri="{0D108BD9-81ED-4DB2-BD59-A6C34878D82A}">
                    <a16:rowId xmlns:a16="http://schemas.microsoft.com/office/drawing/2014/main" val="249980324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&gt;250% to ≤300% of FPL 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-8.3%</a:t>
                      </a:r>
                    </a:p>
                  </a:txBody>
                  <a:tcPr marL="6331" marR="6331" marT="6331" marB="0" anchor="b"/>
                </a:tc>
                <a:extLst>
                  <a:ext uri="{0D108BD9-81ED-4DB2-BD59-A6C34878D82A}">
                    <a16:rowId xmlns:a16="http://schemas.microsoft.com/office/drawing/2014/main" val="3683975543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&gt;300%- ≤400% of FPL 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8.5%</a:t>
                      </a:r>
                    </a:p>
                  </a:txBody>
                  <a:tcPr marL="6331" marR="6331" marT="6331" marB="0" anchor="b"/>
                </a:tc>
                <a:extLst>
                  <a:ext uri="{0D108BD9-81ED-4DB2-BD59-A6C34878D82A}">
                    <a16:rowId xmlns:a16="http://schemas.microsoft.com/office/drawing/2014/main" val="1259454565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FPL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-76.1%</a:t>
                      </a:r>
                    </a:p>
                  </a:txBody>
                  <a:tcPr marL="6331" marR="6331" marT="6331" marB="0" anchor="b"/>
                </a:tc>
                <a:extLst>
                  <a:ext uri="{0D108BD9-81ED-4DB2-BD59-A6C34878D82A}">
                    <a16:rowId xmlns:a16="http://schemas.microsoft.com/office/drawing/2014/main" val="2590200460"/>
                  </a:ext>
                </a:extLst>
              </a:tr>
              <a:tr h="3270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Requesting Financial Assistance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6331" marR="6331" marT="63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6331" marR="6331" marT="6331" marB="0" anchor="b"/>
                </a:tc>
                <a:extLst>
                  <a:ext uri="{0D108BD9-81ED-4DB2-BD59-A6C34878D82A}">
                    <a16:rowId xmlns:a16="http://schemas.microsoft.com/office/drawing/2014/main" val="2795631206"/>
                  </a:ext>
                </a:extLst>
              </a:tr>
            </a:tbl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251392"/>
              </p:ext>
            </p:extLst>
          </p:nvPr>
        </p:nvGraphicFramePr>
        <p:xfrm>
          <a:off x="2566582" y="3416070"/>
          <a:ext cx="5819093" cy="302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349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52435" y="210773"/>
            <a:ext cx="7391401" cy="943424"/>
          </a:xfrm>
        </p:spPr>
        <p:txBody>
          <a:bodyPr/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Marketplace Financial Assistance</a:t>
            </a:r>
            <a:b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 County, Enrollment Year 2017/2018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8615" y="6184254"/>
            <a:ext cx="44011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*2016-2017 Open Enrollment dates November 1, 2017- January 30, 2018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2017-2018 Open Enrollment dates were November 1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December 15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664029" y="6250016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41775"/>
              </p:ext>
            </p:extLst>
          </p:nvPr>
        </p:nvGraphicFramePr>
        <p:xfrm>
          <a:off x="1622987" y="2275057"/>
          <a:ext cx="2360706" cy="11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24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monthly premium </a:t>
                      </a:r>
                      <a:r>
                        <a:rPr lang="en-US" sz="12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APTCs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monthly premium </a:t>
                      </a:r>
                      <a:r>
                        <a:rPr lang="en-US" sz="12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after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APTCs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17590"/>
              </p:ext>
            </p:extLst>
          </p:nvPr>
        </p:nvGraphicFramePr>
        <p:xfrm>
          <a:off x="4471014" y="2284084"/>
          <a:ext cx="2360706" cy="118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4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monthly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APTC 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monthly </a:t>
                      </a:r>
                    </a:p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APTC </a:t>
                      </a:r>
                    </a:p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024352"/>
              </p:ext>
            </p:extLst>
          </p:nvPr>
        </p:nvGraphicFramePr>
        <p:xfrm>
          <a:off x="1171030" y="4021572"/>
          <a:ext cx="6240026" cy="139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934">
                  <a:extLst>
                    <a:ext uri="{9D8B030D-6E8A-4147-A177-3AD203B41FA5}">
                      <a16:colId xmlns:a16="http://schemas.microsoft.com/office/drawing/2014/main" val="1761120219"/>
                    </a:ext>
                  </a:extLst>
                </a:gridCol>
                <a:gridCol w="1475364">
                  <a:extLst>
                    <a:ext uri="{9D8B030D-6E8A-4147-A177-3AD203B41FA5}">
                      <a16:colId xmlns:a16="http://schemas.microsoft.com/office/drawing/2014/main" val="3915290586"/>
                    </a:ext>
                  </a:extLst>
                </a:gridCol>
                <a:gridCol w="1475364">
                  <a:extLst>
                    <a:ext uri="{9D8B030D-6E8A-4147-A177-3AD203B41FA5}">
                      <a16:colId xmlns:a16="http://schemas.microsoft.com/office/drawing/2014/main" val="3362328689"/>
                    </a:ext>
                  </a:extLst>
                </a:gridCol>
                <a:gridCol w="1475364">
                  <a:extLst>
                    <a:ext uri="{9D8B030D-6E8A-4147-A177-3AD203B41FA5}">
                      <a16:colId xmlns:a16="http://schemas.microsoft.com/office/drawing/2014/main" val="2719017721"/>
                    </a:ext>
                  </a:extLst>
                </a:gridCol>
              </a:tblGrid>
              <a:tr h="384454">
                <a:tc>
                  <a:txBody>
                    <a:bodyPr/>
                    <a:lstStyle/>
                    <a:p>
                      <a:r>
                        <a:rPr lang="en-US" sz="1200" dirty="0"/>
                        <a:t>Open Enrollment</a:t>
                      </a:r>
                    </a:p>
                  </a:txBody>
                  <a:tcPr marL="66359" marR="66359" marT="33180" marB="331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EY 2016/17</a:t>
                      </a:r>
                    </a:p>
                  </a:txBody>
                  <a:tcPr marL="66359" marR="66359" marT="33180" marB="331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EY 2017/18</a:t>
                      </a:r>
                    </a:p>
                  </a:txBody>
                  <a:tcPr marL="66359" marR="66359" marT="33180" marB="331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Percent Change</a:t>
                      </a:r>
                    </a:p>
                  </a:txBody>
                  <a:tcPr marL="66359" marR="66359" marT="33180" marB="33180"/>
                </a:tc>
                <a:extLst>
                  <a:ext uri="{0D108BD9-81ED-4DB2-BD59-A6C34878D82A}">
                    <a16:rowId xmlns:a16="http://schemas.microsoft.com/office/drawing/2014/main" val="119323564"/>
                  </a:ext>
                </a:extLst>
              </a:tr>
              <a:tr h="485295">
                <a:tc>
                  <a:txBody>
                    <a:bodyPr/>
                    <a:lstStyle/>
                    <a:p>
                      <a:r>
                        <a:rPr lang="en-US" sz="1200" dirty="0"/>
                        <a:t>Total Plan Selections</a:t>
                      </a:r>
                    </a:p>
                  </a:txBody>
                  <a:tcPr marL="66359" marR="66359" marT="33180" marB="331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38,343</a:t>
                      </a:r>
                    </a:p>
                  </a:txBody>
                  <a:tcPr marL="66359" marR="66359" marT="33180" marB="331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33,454</a:t>
                      </a:r>
                    </a:p>
                  </a:txBody>
                  <a:tcPr marL="66359" marR="66359" marT="33180" marB="331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-12.8%</a:t>
                      </a:r>
                    </a:p>
                  </a:txBody>
                  <a:tcPr marL="66359" marR="66359" marT="33180" marB="33180"/>
                </a:tc>
                <a:extLst>
                  <a:ext uri="{0D108BD9-81ED-4DB2-BD59-A6C34878D82A}">
                    <a16:rowId xmlns:a16="http://schemas.microsoft.com/office/drawing/2014/main" val="1768852065"/>
                  </a:ext>
                </a:extLst>
              </a:tr>
              <a:tr h="523960">
                <a:tc>
                  <a:txBody>
                    <a:bodyPr/>
                    <a:lstStyle/>
                    <a:p>
                      <a:r>
                        <a:rPr lang="en-US" sz="1200" dirty="0"/>
                        <a:t>Consumers with APTC</a:t>
                      </a:r>
                    </a:p>
                  </a:txBody>
                  <a:tcPr marL="66359" marR="66359" marT="33180" marB="331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31,827</a:t>
                      </a:r>
                    </a:p>
                    <a:p>
                      <a:pPr algn="ctr"/>
                      <a:r>
                        <a:rPr lang="en-US" sz="1200" dirty="0"/>
                        <a:t>(83%)</a:t>
                      </a:r>
                    </a:p>
                  </a:txBody>
                  <a:tcPr marL="66359" marR="66359" marT="33180" marB="331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28,313 </a:t>
                      </a:r>
                    </a:p>
                    <a:p>
                      <a:pPr algn="ctr"/>
                      <a:r>
                        <a:rPr lang="en-US" sz="1200" dirty="0"/>
                        <a:t>(85%)</a:t>
                      </a:r>
                    </a:p>
                  </a:txBody>
                  <a:tcPr marL="66359" marR="66359" marT="33180" marB="331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-11.0%</a:t>
                      </a:r>
                    </a:p>
                  </a:txBody>
                  <a:tcPr marL="66359" marR="66359" marT="33180" marB="33180"/>
                </a:tc>
                <a:extLst>
                  <a:ext uri="{0D108BD9-81ED-4DB2-BD59-A6C34878D82A}">
                    <a16:rowId xmlns:a16="http://schemas.microsoft.com/office/drawing/2014/main" val="39679477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E70247-69DD-415A-9786-6BE5E0CC7F3C}"/>
              </a:ext>
            </a:extLst>
          </p:cNvPr>
          <p:cNvSpPr txBox="1"/>
          <p:nvPr/>
        </p:nvSpPr>
        <p:spPr>
          <a:xfrm>
            <a:off x="1004730" y="1632750"/>
            <a:ext cx="693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Advanced Premium Tax Credits (APTCs and Cost Sharing Reductions (CSRs) </a:t>
            </a:r>
          </a:p>
        </p:txBody>
      </p:sp>
    </p:spTree>
    <p:extLst>
      <p:ext uri="{BB962C8B-B14F-4D97-AF65-F5344CB8AC3E}">
        <p14:creationId xmlns:p14="http://schemas.microsoft.com/office/powerpoint/2010/main" val="99302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52435" y="210773"/>
            <a:ext cx="7391401" cy="943424"/>
          </a:xfrm>
        </p:spPr>
        <p:txBody>
          <a:bodyPr/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Marketplace Financial Assistance</a:t>
            </a:r>
            <a:b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 County, Enrollment Year 2017/2018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4542" y="6250015"/>
            <a:ext cx="287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*2017-2018 Open Enrollment dates were November 1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December 15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664029" y="6250016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15581"/>
              </p:ext>
            </p:extLst>
          </p:nvPr>
        </p:nvGraphicFramePr>
        <p:xfrm>
          <a:off x="1341468" y="1383784"/>
          <a:ext cx="5613333" cy="463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08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68468-675F-B642-992D-919297E24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9838"/>
            <a:ext cx="7620000" cy="5123985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i="1" dirty="0">
                <a:solidFill>
                  <a:schemeClr val="bg2">
                    <a:lumMod val="50000"/>
                  </a:schemeClr>
                </a:solidFill>
              </a:rPr>
              <a:t>Although the open enrollment period was shortened by half for all consumers, Milwaukee county experienced a more significant decline than did Wisconsin.  Following two very high performing enrollment years, the MKEN will work to identify barriers that contributed to a decline in Marketplace enrollments across all income levels – particularly for households under 200% FPL.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1600" b="1" dirty="0"/>
          </a:p>
          <a:p>
            <a:pPr marL="114300" indent="0">
              <a:spcBef>
                <a:spcPts val="0"/>
              </a:spcBef>
              <a:buNone/>
            </a:pPr>
            <a:r>
              <a:rPr lang="en-US" sz="1600" b="1" dirty="0"/>
              <a:t>Household income – two extremes: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Households over 400% FPL faced the full impact of premium increases, with a 76.1% decline from the previous year, but represent the smallest share of Marketplace enrollees.</a:t>
            </a:r>
          </a:p>
          <a:p>
            <a:pPr marL="114300" indent="0">
              <a:spcBef>
                <a:spcPts val="0"/>
              </a:spcBef>
              <a:buNone/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sz="1400" dirty="0"/>
              <a:t>Households under 150% FPL, represent the largest share of Marketplace enrollees, and a 20.2% enrollment decline from the previous year.</a:t>
            </a:r>
          </a:p>
          <a:p>
            <a:pPr marL="114300" indent="0">
              <a:spcBef>
                <a:spcPts val="0"/>
              </a:spcBef>
              <a:buNone/>
            </a:pPr>
            <a:endParaRPr lang="en-US" sz="1200" dirty="0"/>
          </a:p>
          <a:p>
            <a:pPr marL="114300" indent="0">
              <a:spcBef>
                <a:spcPts val="0"/>
              </a:spcBef>
              <a:buNone/>
            </a:pPr>
            <a:r>
              <a:rPr lang="en-US" sz="1600" b="1" dirty="0"/>
              <a:t>Contributing factors: 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42% reduction in Navigator funding to Covering Wisconsin, impacted FTEs and reduced access to enrollment assistance in </a:t>
            </a:r>
            <a:r>
              <a:rPr lang="en-US" sz="1400"/>
              <a:t>Milwaukee county.</a:t>
            </a:r>
            <a:endParaRPr lang="en-US" sz="1400" dirty="0"/>
          </a:p>
          <a:p>
            <a:pPr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sz="1400" dirty="0" err="1"/>
              <a:t>Withdrawl</a:t>
            </a:r>
            <a:r>
              <a:rPr lang="en-US" sz="1400" dirty="0"/>
              <a:t> of Molina from the Marketplace presented costly premium options for tobacco users transitioning to other plans - in some cases, leaving high, out-of-pocket cost Bronze plans as the only affordable premium option for many people.</a:t>
            </a:r>
          </a:p>
          <a:p>
            <a:pPr>
              <a:spcBef>
                <a:spcPts val="0"/>
              </a:spcBef>
            </a:pPr>
            <a:endParaRPr lang="en-US" sz="500" dirty="0"/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dirty="0"/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dirty="0"/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dirty="0"/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3ECAF-2C66-D049-B6AF-6A89A4BD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22845-8240-4740-9AA2-DF8552AC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70">
            <a:extLst>
              <a:ext uri="{FF2B5EF4-FFF2-40B4-BE49-F238E27FC236}">
                <a16:creationId xmlns:a16="http://schemas.microsoft.com/office/drawing/2014/main" id="{B1BFE353-6C29-0040-A569-1222269C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Marketplace Enrollment -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the decline?</a:t>
            </a:r>
            <a:b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Year 2017/2018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5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70"/>
          <p:cNvSpPr txBox="1">
            <a:spLocks/>
          </p:cNvSpPr>
          <p:nvPr/>
        </p:nvSpPr>
        <p:spPr>
          <a:xfrm>
            <a:off x="457198" y="270455"/>
            <a:ext cx="7391401" cy="943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Uninsured in Milwaukee County - 2016</a:t>
            </a:r>
            <a:endParaRPr kumimoji="0" lang="en-US" sz="3600" b="1" i="0" u="none" strike="noStrike" kern="1200" cap="none" spc="-100" normalizeH="0" baseline="0" noProof="0" dirty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-100" normalizeH="0" baseline="0" noProof="0" dirty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2331" y="4188342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17,769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2332" y="4704739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41,820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8310" y="3450393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22,202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9717" y="2705515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39,422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8430" y="1162001"/>
            <a:ext cx="10674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Pre- ACA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12.6%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67667" y="6358789"/>
            <a:ext cx="4062294" cy="407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U.S. Census, American Community Survey (ACS) 2013, 2016 Most recently available data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7489" y="3847659"/>
            <a:ext cx="784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24,913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36401" y="4401926"/>
            <a:ext cx="784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15,861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3701" y="5059010"/>
            <a:ext cx="784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33,802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FA2E6AC-05B9-499F-AE57-BF9052F0A5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904079"/>
              </p:ext>
            </p:extLst>
          </p:nvPr>
        </p:nvGraphicFramePr>
        <p:xfrm>
          <a:off x="401440" y="1184728"/>
          <a:ext cx="7782577" cy="517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13C4CE5-28C0-4658-8438-9E7D7AA6F609}"/>
              </a:ext>
            </a:extLst>
          </p:cNvPr>
          <p:cNvSpPr txBox="1"/>
          <p:nvPr/>
        </p:nvSpPr>
        <p:spPr>
          <a:xfrm>
            <a:off x="4471014" y="1162001"/>
            <a:ext cx="12233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 - ACA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18E46-383C-44B4-8308-658713A6B683}"/>
              </a:ext>
            </a:extLst>
          </p:cNvPr>
          <p:cNvSpPr txBox="1"/>
          <p:nvPr/>
        </p:nvSpPr>
        <p:spPr>
          <a:xfrm>
            <a:off x="2018430" y="1902472"/>
            <a:ext cx="98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117,311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7B8C3-EC9C-4871-ACBB-48019ABB413E}"/>
              </a:ext>
            </a:extLst>
          </p:cNvPr>
          <p:cNvSpPr txBox="1"/>
          <p:nvPr/>
        </p:nvSpPr>
        <p:spPr>
          <a:xfrm>
            <a:off x="4557227" y="347832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63,668*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6BFE4-5142-4E40-8C5C-43E0441ABF6B}"/>
              </a:ext>
            </a:extLst>
          </p:cNvPr>
          <p:cNvSpPr txBox="1"/>
          <p:nvPr/>
        </p:nvSpPr>
        <p:spPr>
          <a:xfrm>
            <a:off x="6464545" y="1768207"/>
            <a:ext cx="1502781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uninsured rate has decreased by 46%, and across all income groups since 2013.</a:t>
            </a: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664029" y="6419835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</p:spTree>
    <p:extLst>
      <p:ext uri="{BB962C8B-B14F-4D97-AF65-F5344CB8AC3E}">
        <p14:creationId xmlns:p14="http://schemas.microsoft.com/office/powerpoint/2010/main" val="41334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70"/>
          <p:cNvSpPr txBox="1">
            <a:spLocks/>
          </p:cNvSpPr>
          <p:nvPr/>
        </p:nvSpPr>
        <p:spPr>
          <a:xfrm>
            <a:off x="457198" y="270455"/>
            <a:ext cx="7391401" cy="108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Uninsured in Milwaukee County - 2016</a:t>
            </a:r>
            <a:endParaRPr kumimoji="0" lang="en-US" sz="3600" b="1" i="0" u="none" strike="noStrike" kern="1200" cap="none" spc="-100" normalizeH="0" baseline="0" noProof="0" dirty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-100" normalizeH="0" baseline="0" noProof="0" dirty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2331" y="4188342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17,769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2332" y="4704739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41,820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8310" y="3450393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22,202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9717" y="2705515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39,422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7489" y="3847659"/>
            <a:ext cx="784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24,913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36401" y="4401926"/>
            <a:ext cx="784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15,861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3701" y="5059010"/>
            <a:ext cx="784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33,802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62020" y="4231640"/>
            <a:ext cx="2907992" cy="1343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901649"/>
              </p:ext>
            </p:extLst>
          </p:nvPr>
        </p:nvGraphicFramePr>
        <p:xfrm>
          <a:off x="1464563" y="1541218"/>
          <a:ext cx="5376667" cy="2051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Detail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2015 Uninsured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Percent Uninsured in Each Income Category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Number of Uninsured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Percent of all Uninsured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&lt;138% FPL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9.6%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23,768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45.3%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138-199% FPL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10.2%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11,512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21.3%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&gt;200% FPL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4.9%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28,058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33.4%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Total Population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6.8%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63,338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32308" y="1069985"/>
            <a:ext cx="6965772" cy="286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Uninsured Milwaukee County Residents for Whom Poverty Status is Determined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4E8C837-8614-4A5A-87E6-5FA36AF167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557040"/>
              </p:ext>
            </p:extLst>
          </p:nvPr>
        </p:nvGraphicFramePr>
        <p:xfrm>
          <a:off x="3585231" y="35688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9D8F619-E37C-4859-BEF5-6AE287CBE4EC}"/>
              </a:ext>
            </a:extLst>
          </p:cNvPr>
          <p:cNvSpPr txBox="1"/>
          <p:nvPr/>
        </p:nvSpPr>
        <p:spPr>
          <a:xfrm>
            <a:off x="532309" y="3947874"/>
            <a:ext cx="261860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Persons below 200% FPL account for two-thirds of all uninsured in Milwaukee County and are most likely to be uninsured.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29106" y="6331187"/>
            <a:ext cx="3729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U.S. Census, American Community Survey (ACS) 2013, 2016 Most recently available data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664029" y="6485150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</p:spTree>
    <p:extLst>
      <p:ext uri="{BB962C8B-B14F-4D97-AF65-F5344CB8AC3E}">
        <p14:creationId xmlns:p14="http://schemas.microsoft.com/office/powerpoint/2010/main" val="72230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87BB14C-906D-4B59-A305-232B24217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566152"/>
              </p:ext>
            </p:extLst>
          </p:nvPr>
        </p:nvGraphicFramePr>
        <p:xfrm>
          <a:off x="2828580" y="3034698"/>
          <a:ext cx="5504620" cy="310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EB46B6D-40CC-4359-9A5D-E6CCC850A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02586"/>
              </p:ext>
            </p:extLst>
          </p:nvPr>
        </p:nvGraphicFramePr>
        <p:xfrm>
          <a:off x="288111" y="897927"/>
          <a:ext cx="44241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70"/>
          <p:cNvSpPr txBox="1">
            <a:spLocks/>
          </p:cNvSpPr>
          <p:nvPr/>
        </p:nvSpPr>
        <p:spPr>
          <a:xfrm>
            <a:off x="457198" y="270455"/>
            <a:ext cx="7391401" cy="943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Uninsured in Milwaukee County - 2016</a:t>
            </a:r>
            <a:endParaRPr kumimoji="0" lang="en-US" sz="3600" b="1" i="0" u="none" strike="noStrike" kern="1200" cap="none" spc="-100" normalizeH="0" baseline="0" noProof="0" dirty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-100" normalizeH="0" baseline="0" noProof="0" dirty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2331" y="4188342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17,769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2332" y="4704739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41,820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8310" y="3450393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22,202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8A699-AF53-4B27-B988-C8C8305BE837}"/>
              </a:ext>
            </a:extLst>
          </p:cNvPr>
          <p:cNvSpPr txBox="1"/>
          <p:nvPr/>
        </p:nvSpPr>
        <p:spPr>
          <a:xfrm>
            <a:off x="4712305" y="1709476"/>
            <a:ext cx="220972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2016, 4,615 children remained uninsured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F4E05A-0146-4D84-8902-FD4F120E7867}"/>
              </a:ext>
            </a:extLst>
          </p:cNvPr>
          <p:cNvCxnSpPr>
            <a:cxnSpLocks/>
          </p:cNvCxnSpPr>
          <p:nvPr/>
        </p:nvCxnSpPr>
        <p:spPr>
          <a:xfrm flipH="1" flipV="1">
            <a:off x="4029561" y="1300294"/>
            <a:ext cx="682744" cy="409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08864" y="6304386"/>
            <a:ext cx="3275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U.S. Census, American Community Survey (ACS) 2013, 2016 Most recently available data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664029" y="6485150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</p:spTree>
    <p:extLst>
      <p:ext uri="{BB962C8B-B14F-4D97-AF65-F5344CB8AC3E}">
        <p14:creationId xmlns:p14="http://schemas.microsoft.com/office/powerpoint/2010/main" val="201577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9C63F0DD-762E-4746-89FA-1DC16DD03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796528"/>
              </p:ext>
            </p:extLst>
          </p:nvPr>
        </p:nvGraphicFramePr>
        <p:xfrm>
          <a:off x="-6886" y="814994"/>
          <a:ext cx="5232756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70"/>
          <p:cNvSpPr txBox="1">
            <a:spLocks/>
          </p:cNvSpPr>
          <p:nvPr/>
        </p:nvSpPr>
        <p:spPr>
          <a:xfrm>
            <a:off x="553480" y="170037"/>
            <a:ext cx="7391401" cy="943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Uninsured in Milwaukee County - 2016</a:t>
            </a:r>
            <a:endParaRPr kumimoji="0" lang="en-US" sz="3600" b="1" i="0" u="none" strike="noStrike" kern="1200" cap="none" spc="-100" normalizeH="0" baseline="0" noProof="0" dirty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-100" normalizeH="0" baseline="0" noProof="0" dirty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2331" y="4188342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17,769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2332" y="4704739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41,820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7489" y="3847659"/>
            <a:ext cx="784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24,913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36401" y="4401926"/>
            <a:ext cx="784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15,861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3701" y="5059010"/>
            <a:ext cx="784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33,802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27CFE85-A554-4494-8ECA-52C887AF2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551535"/>
              </p:ext>
            </p:extLst>
          </p:nvPr>
        </p:nvGraphicFramePr>
        <p:xfrm>
          <a:off x="3332480" y="3075452"/>
          <a:ext cx="5039360" cy="340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125982"/>
              </p:ext>
            </p:extLst>
          </p:nvPr>
        </p:nvGraphicFramePr>
        <p:xfrm>
          <a:off x="4554443" y="1885609"/>
          <a:ext cx="3390438" cy="80010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662761">
                  <a:extLst>
                    <a:ext uri="{9D8B030D-6E8A-4147-A177-3AD203B41FA5}">
                      <a16:colId xmlns:a16="http://schemas.microsoft.com/office/drawing/2014/main" val="573584451"/>
                    </a:ext>
                  </a:extLst>
                </a:gridCol>
                <a:gridCol w="727677">
                  <a:extLst>
                    <a:ext uri="{9D8B030D-6E8A-4147-A177-3AD203B41FA5}">
                      <a16:colId xmlns:a16="http://schemas.microsoft.com/office/drawing/2014/main" val="425633043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Uninsured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effectLst/>
                        </a:rPr>
                        <a:t>(non-institutionalized population)</a:t>
                      </a:r>
                      <a:endParaRPr lang="en-US" sz="900" b="0" i="1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   59,053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735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Employed Uninsured</a:t>
                      </a:r>
                      <a:endParaRPr lang="en-US" sz="105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41,207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4811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</a:rPr>
                        <a:t>Uninsured who are employed</a:t>
                      </a:r>
                      <a:endParaRPr lang="en-US" sz="1050" i="1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 70%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8822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58589" y="1558282"/>
            <a:ext cx="3913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Percentage of Uninsured who are employed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3480" y="5930769"/>
            <a:ext cx="2779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U.S. Census, American Community Survey (ACS) 2013, 2016 Most recently available data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64029" y="6485150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</p:spTree>
    <p:extLst>
      <p:ext uri="{BB962C8B-B14F-4D97-AF65-F5344CB8AC3E}">
        <p14:creationId xmlns:p14="http://schemas.microsoft.com/office/powerpoint/2010/main" val="289100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664029" y="14828"/>
            <a:ext cx="7179807" cy="943424"/>
          </a:xfrm>
        </p:spPr>
        <p:txBody>
          <a:bodyPr/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Highlights- April 2018</a:t>
            </a:r>
            <a:endParaRPr lang="en-US" sz="2800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598" y="5880684"/>
            <a:ext cx="739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664029" y="6498845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8148" y="783771"/>
            <a:ext cx="7991568" cy="571507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MEDICAID 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a third of Milwaukee County residents (33.1%), and half of all children (46.9%), are enrolled in a Medicaid program.</a:t>
            </a:r>
          </a:p>
          <a:p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BadgerCare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child enrollment has been increasing since September 2017.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of March 2018, 49,160 childless adults are enrolled in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BadgerCare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in Milwaukee County. The number of people enrolled is down 7,530 enrollee since its peak in March 2015, but enrollment has been incrementally increasing since September 2017.</a:t>
            </a:r>
          </a:p>
          <a:p>
            <a:pPr marL="114300" indent="0">
              <a:buNone/>
            </a:pPr>
            <a:endParaRPr lang="en-US" sz="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MARKETPLACE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 County experienced a 12.8% decrease of enrollment in the ACA Marketplace during the six-week open enrollment period for calendar year 2018 plans compared to the twelve-week open enrollment period for calendar year 2017 plans.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believe this decline in enrollment in Milwaukee County may related, but is not limited, to the following points:</a:t>
            </a:r>
          </a:p>
          <a:p>
            <a:pPr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open enrollment period of only 45 days compared to a 90-day or longer enrollment period.</a:t>
            </a:r>
          </a:p>
          <a:p>
            <a:pPr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76% enrollment decrease among enrollees with household incomes presumably over 400% of the Federal Poverty Level (FPL), who faced the full impact of health plan premium increases.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 UNISURED RATE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most recently available data (year end 2016), 63,668 people, approximately 6.8% of the Milwaukee County population are uninsured.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Approximately 66% of the people who are uninsured are below 200% FPL; 45% of whom are below 138% of FPL. 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70% of people who are uninsured in Milwaukee County are employed.</a:t>
            </a:r>
          </a:p>
          <a:p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5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70"/>
          <p:cNvSpPr txBox="1">
            <a:spLocks/>
          </p:cNvSpPr>
          <p:nvPr/>
        </p:nvSpPr>
        <p:spPr>
          <a:xfrm>
            <a:off x="457198" y="260093"/>
            <a:ext cx="7391401" cy="943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Sources of Health Insurance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-100" normalizeH="0" baseline="0" noProof="0" dirty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Milwaukee County as of 2016</a:t>
            </a:r>
            <a:endParaRPr kumimoji="0" lang="en-US" sz="2400" b="1" i="1" u="none" strike="noStrike" kern="1200" cap="none" spc="-100" normalizeH="0" baseline="0" noProof="0" dirty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9099" y="3772842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17,769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9099" y="4611213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41,820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7693" y="3375576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22,202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82352" y="2630698"/>
            <a:ext cx="665801" cy="397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39,422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9844231-14E2-4DC7-9E7F-2E7AAD81A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215351"/>
              </p:ext>
            </p:extLst>
          </p:nvPr>
        </p:nvGraphicFramePr>
        <p:xfrm>
          <a:off x="546409" y="1463130"/>
          <a:ext cx="7577120" cy="4619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Footer Placeholder 3"/>
          <p:cNvSpPr txBox="1">
            <a:spLocks/>
          </p:cNvSpPr>
          <p:nvPr/>
        </p:nvSpPr>
        <p:spPr>
          <a:xfrm>
            <a:off x="664029" y="6250016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6841" y="6263162"/>
            <a:ext cx="3379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U.S. Census, American Community Survey (ACS) 2016; Most recently available data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9922" y="1425023"/>
            <a:ext cx="28936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coverage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any combination of more than one coverage type, including Medicaid w/Medicare</a:t>
            </a:r>
          </a:p>
        </p:txBody>
      </p:sp>
    </p:spTree>
    <p:extLst>
      <p:ext uri="{BB962C8B-B14F-4D97-AF65-F5344CB8AC3E}">
        <p14:creationId xmlns:p14="http://schemas.microsoft.com/office/powerpoint/2010/main" val="91740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52435" y="210773"/>
            <a:ext cx="7391401" cy="943424"/>
          </a:xfrm>
        </p:spPr>
        <p:txBody>
          <a:bodyPr/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Medicaid / BadgerCare Enrollment</a:t>
            </a:r>
            <a:b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 County, as of March 2018</a:t>
            </a: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042" y="6258804"/>
            <a:ext cx="442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Medicaid/BadgerCare as of March 2018: </a:t>
            </a: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https://www.forwardhealth.wi.gov/WIPortal/Content/Member/caseloads/enrollment/enrollment.htm.spage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3877124"/>
              </p:ext>
            </p:extLst>
          </p:nvPr>
        </p:nvGraphicFramePr>
        <p:xfrm>
          <a:off x="206816" y="1316736"/>
          <a:ext cx="7934960" cy="48578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3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Covered in Milwaukee County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of Milwaukee County Population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Covered in Wisconsin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of State Population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BadgerCare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Children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120,815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46.9% </a:t>
                      </a: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(of all children)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421,497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28.6% </a:t>
                      </a: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(of all children)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2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BadgerCare</a:t>
                      </a:r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Parents and Caretakers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39,577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6.6% </a:t>
                      </a: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(of all adults)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140,747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4.1% </a:t>
                      </a: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(of all adults)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BadgerCare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Childless Adults</a:t>
                      </a:r>
                    </a:p>
                    <a:p>
                      <a:pPr algn="l" fontAlgn="ctr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49,160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8.2% </a:t>
                      </a: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(of all adults)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149,816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4.4% </a:t>
                      </a: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(of all adults)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9053365"/>
                  </a:ext>
                </a:extLst>
              </a:tr>
              <a:tr h="760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BadgerCare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Pregnant Women, Youths Existing Foster Care, Income Extensions, Express Enroll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21,900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75,615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BadgerCare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231,452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24.3%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787,675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13.7%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Elderly/Blind/Disabled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66,750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222,966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Coverage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16,762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180,120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Medicaid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314,964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33.1%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1,190,761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20.7%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Footer Placeholder 3"/>
          <p:cNvSpPr txBox="1">
            <a:spLocks/>
          </p:cNvSpPr>
          <p:nvPr/>
        </p:nvSpPr>
        <p:spPr>
          <a:xfrm>
            <a:off x="206816" y="6325786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</p:spTree>
    <p:extLst>
      <p:ext uri="{BB962C8B-B14F-4D97-AF65-F5344CB8AC3E}">
        <p14:creationId xmlns:p14="http://schemas.microsoft.com/office/powerpoint/2010/main" val="28673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52435" y="210773"/>
            <a:ext cx="7391401" cy="943424"/>
          </a:xfrm>
        </p:spPr>
        <p:txBody>
          <a:bodyPr/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Medicaid / BadgerCare Trends</a:t>
            </a:r>
            <a:b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 County, March 2014 to March 2018</a:t>
            </a: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04639"/>
              </p:ext>
            </p:extLst>
          </p:nvPr>
        </p:nvGraphicFramePr>
        <p:xfrm>
          <a:off x="566697" y="1554479"/>
          <a:ext cx="7630246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3"/>
          <p:cNvSpPr txBox="1">
            <a:spLocks/>
          </p:cNvSpPr>
          <p:nvPr/>
        </p:nvSpPr>
        <p:spPr>
          <a:xfrm>
            <a:off x="664029" y="6250016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</p:spTree>
    <p:extLst>
      <p:ext uri="{BB962C8B-B14F-4D97-AF65-F5344CB8AC3E}">
        <p14:creationId xmlns:p14="http://schemas.microsoft.com/office/powerpoint/2010/main" val="110622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52435" y="210773"/>
            <a:ext cx="7391401" cy="943424"/>
          </a:xfrm>
        </p:spPr>
        <p:txBody>
          <a:bodyPr/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Medicaid / BadgerCare Trends</a:t>
            </a:r>
            <a:b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 County, March 2014 to March 2018</a:t>
            </a: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498498"/>
              </p:ext>
            </p:extLst>
          </p:nvPr>
        </p:nvGraphicFramePr>
        <p:xfrm>
          <a:off x="174811" y="1319349"/>
          <a:ext cx="8172355" cy="529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3"/>
          <p:cNvSpPr txBox="1">
            <a:spLocks/>
          </p:cNvSpPr>
          <p:nvPr/>
        </p:nvSpPr>
        <p:spPr>
          <a:xfrm>
            <a:off x="664029" y="6250016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</p:spTree>
    <p:extLst>
      <p:ext uri="{BB962C8B-B14F-4D97-AF65-F5344CB8AC3E}">
        <p14:creationId xmlns:p14="http://schemas.microsoft.com/office/powerpoint/2010/main" val="106293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52435" y="132395"/>
            <a:ext cx="7391401" cy="943424"/>
          </a:xfrm>
        </p:spPr>
        <p:txBody>
          <a:bodyPr/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Medicaid HMO Enrollment</a:t>
            </a:r>
            <a:b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 County, February 2018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oter Placeholder 74"/>
          <p:cNvSpPr>
            <a:spLocks noGrp="1"/>
          </p:cNvSpPr>
          <p:nvPr>
            <p:ph type="ftr" sz="quarter" idx="11"/>
          </p:nvPr>
        </p:nvSpPr>
        <p:spPr>
          <a:xfrm rot="16200000">
            <a:off x="7401853" y="3863703"/>
            <a:ext cx="2737395" cy="36576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ACCBF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3767" y="6511276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403254"/>
              </p:ext>
            </p:extLst>
          </p:nvPr>
        </p:nvGraphicFramePr>
        <p:xfrm>
          <a:off x="338135" y="3726715"/>
          <a:ext cx="7620000" cy="2665888"/>
        </p:xfrm>
        <a:graphic>
          <a:graphicData uri="http://schemas.openxmlformats.org/drawingml/2006/table">
            <a:tbl>
              <a:tblPr/>
              <a:tblGrid>
                <a:gridCol w="2341477">
                  <a:extLst>
                    <a:ext uri="{9D8B030D-6E8A-4147-A177-3AD203B41FA5}">
                      <a16:colId xmlns:a16="http://schemas.microsoft.com/office/drawing/2014/main" val="183477241"/>
                    </a:ext>
                  </a:extLst>
                </a:gridCol>
                <a:gridCol w="636360">
                  <a:extLst>
                    <a:ext uri="{9D8B030D-6E8A-4147-A177-3AD203B41FA5}">
                      <a16:colId xmlns:a16="http://schemas.microsoft.com/office/drawing/2014/main" val="2956695749"/>
                    </a:ext>
                  </a:extLst>
                </a:gridCol>
                <a:gridCol w="668994">
                  <a:extLst>
                    <a:ext uri="{9D8B030D-6E8A-4147-A177-3AD203B41FA5}">
                      <a16:colId xmlns:a16="http://schemas.microsoft.com/office/drawing/2014/main" val="3293681441"/>
                    </a:ext>
                  </a:extLst>
                </a:gridCol>
                <a:gridCol w="571092">
                  <a:extLst>
                    <a:ext uri="{9D8B030D-6E8A-4147-A177-3AD203B41FA5}">
                      <a16:colId xmlns:a16="http://schemas.microsoft.com/office/drawing/2014/main" val="2457588607"/>
                    </a:ext>
                  </a:extLst>
                </a:gridCol>
                <a:gridCol w="644518">
                  <a:extLst>
                    <a:ext uri="{9D8B030D-6E8A-4147-A177-3AD203B41FA5}">
                      <a16:colId xmlns:a16="http://schemas.microsoft.com/office/drawing/2014/main" val="4210899890"/>
                    </a:ext>
                  </a:extLst>
                </a:gridCol>
                <a:gridCol w="598287">
                  <a:extLst>
                    <a:ext uri="{9D8B030D-6E8A-4147-A177-3AD203B41FA5}">
                      <a16:colId xmlns:a16="http://schemas.microsoft.com/office/drawing/2014/main" val="1231289440"/>
                    </a:ext>
                  </a:extLst>
                </a:gridCol>
                <a:gridCol w="739700">
                  <a:extLst>
                    <a:ext uri="{9D8B030D-6E8A-4147-A177-3AD203B41FA5}">
                      <a16:colId xmlns:a16="http://schemas.microsoft.com/office/drawing/2014/main" val="811361189"/>
                    </a:ext>
                  </a:extLst>
                </a:gridCol>
                <a:gridCol w="742420">
                  <a:extLst>
                    <a:ext uri="{9D8B030D-6E8A-4147-A177-3AD203B41FA5}">
                      <a16:colId xmlns:a16="http://schemas.microsoft.com/office/drawing/2014/main" val="964232523"/>
                    </a:ext>
                  </a:extLst>
                </a:gridCol>
                <a:gridCol w="677152">
                  <a:extLst>
                    <a:ext uri="{9D8B030D-6E8A-4147-A177-3AD203B41FA5}">
                      <a16:colId xmlns:a16="http://schemas.microsoft.com/office/drawing/2014/main" val="2758207436"/>
                    </a:ext>
                  </a:extLst>
                </a:gridCol>
              </a:tblGrid>
              <a:tr h="166618"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BadgerCare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SSI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Family Care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766093"/>
                  </a:ext>
                </a:extLst>
              </a:tr>
              <a:tr h="499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enrolled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all BC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enrolled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all SSI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enrolled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all Family Care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 2018 Total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enrollments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698628"/>
                  </a:ext>
                </a:extLst>
              </a:tr>
              <a:tr h="16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Anthem Blue Cross Blue Shield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32,109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14.9%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692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32,801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84810"/>
                  </a:ext>
                </a:extLst>
              </a:tr>
              <a:tr h="16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Community Care Inc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3,032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3,032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093219"/>
                  </a:ext>
                </a:extLst>
              </a:tr>
              <a:tr h="16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Children’s Community  Health Plan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90,786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42.1%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90,786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71749"/>
                  </a:ext>
                </a:extLst>
              </a:tr>
              <a:tr h="16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Independent Care (iCare)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8,002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5,326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33.9%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13,328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520060"/>
                  </a:ext>
                </a:extLst>
              </a:tr>
              <a:tr h="16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MHS Health Wisconsin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6,927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1,301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8,228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846911"/>
                  </a:ext>
                </a:extLst>
              </a:tr>
              <a:tr h="16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Molina Healthcare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35,706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1,079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36,785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246568"/>
                  </a:ext>
                </a:extLst>
              </a:tr>
              <a:tr h="16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 Choice Family Care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7,524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70.8%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7,524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35493"/>
                  </a:ext>
                </a:extLst>
              </a:tr>
              <a:tr h="16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Network Health Plan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6,018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556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6,574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19115"/>
                  </a:ext>
                </a:extLst>
              </a:tr>
              <a:tr h="16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HMOs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109260"/>
                  </a:ext>
                </a:extLst>
              </a:tr>
              <a:tr h="16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Trilogy Health Insurance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5,960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5,960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205026"/>
                  </a:ext>
                </a:extLst>
              </a:tr>
              <a:tr h="166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UnitedHealthcare Community Plan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30,137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6,742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43.0%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36,879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02261"/>
                  </a:ext>
                </a:extLst>
              </a:tr>
              <a:tr h="166618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215,689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15,696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10,634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242,019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530208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543479"/>
              </p:ext>
            </p:extLst>
          </p:nvPr>
        </p:nvGraphicFramePr>
        <p:xfrm>
          <a:off x="338135" y="1060827"/>
          <a:ext cx="7620000" cy="266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855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52435" y="210773"/>
            <a:ext cx="7391401" cy="943424"/>
          </a:xfrm>
        </p:spPr>
        <p:txBody>
          <a:bodyPr/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Marketplace Enrollment</a:t>
            </a:r>
            <a:b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 County, Enrollment Year 2017/2018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Milwaukee Enrollment Network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5960E-36F6-AA4D-8DFA-87D7705D24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6250327"/>
              </p:ext>
            </p:extLst>
          </p:nvPr>
        </p:nvGraphicFramePr>
        <p:xfrm>
          <a:off x="447670" y="1254259"/>
          <a:ext cx="7396165" cy="1798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68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OE* 2017-18</a:t>
                      </a:r>
                    </a:p>
                    <a:p>
                      <a:pPr algn="ctr"/>
                      <a:r>
                        <a:rPr lang="en-US" sz="1100" dirty="0"/>
                        <a:t>Plan Selections Milwaukee</a:t>
                      </a:r>
                      <a:r>
                        <a:rPr lang="en-US" sz="1100" baseline="0" dirty="0"/>
                        <a:t> County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% of Population</a:t>
                      </a:r>
                      <a:r>
                        <a:rPr lang="en-US" sz="1100" baseline="0" dirty="0"/>
                        <a:t> Milwaukee</a:t>
                      </a:r>
                    </a:p>
                    <a:p>
                      <a:pPr algn="ctr"/>
                      <a:r>
                        <a:rPr lang="en-US" sz="1100" baseline="0" dirty="0"/>
                        <a:t>County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OE* 2017-18</a:t>
                      </a:r>
                    </a:p>
                    <a:p>
                      <a:pPr algn="ctr"/>
                      <a:r>
                        <a:rPr lang="en-US" sz="1100" dirty="0"/>
                        <a:t>Plan Selections Wisconsin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% of Population</a:t>
                      </a:r>
                      <a:r>
                        <a:rPr lang="en-US" sz="1100" baseline="0" dirty="0"/>
                        <a:t> Wisconsin</a:t>
                      </a:r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 Qualified Health Plan Selections</a:t>
                      </a:r>
                    </a:p>
                  </a:txBody>
                  <a:tcPr>
                    <a:lnR w="6350" cap="flat" cmpd="sng" algn="ctr">
                      <a:solidFill>
                        <a:srgbClr val="C3AFCC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/>
                        <a:t>33,454</a:t>
                      </a:r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rgbClr val="C3AFCC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AFCC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5.6%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population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ages 18-64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3AFCC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AFCC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225,435</a:t>
                      </a:r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rgbClr val="C3AFCC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AFCC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6.3%</a:t>
                      </a:r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of</a:t>
                      </a:r>
                      <a:r>
                        <a:rPr lang="en-US" sz="1000" baseline="0" dirty="0"/>
                        <a:t> population</a:t>
                      </a:r>
                    </a:p>
                    <a:p>
                      <a:pPr algn="ctr"/>
                      <a:r>
                        <a:rPr lang="en-US" sz="1000" baseline="0" dirty="0"/>
                        <a:t>ages 18-64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3AFCC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15871" y="6250016"/>
            <a:ext cx="2690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*2017-2018 Open Enrollment dates were November 1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December 15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63366"/>
              </p:ext>
            </p:extLst>
          </p:nvPr>
        </p:nvGraphicFramePr>
        <p:xfrm>
          <a:off x="352697" y="3058842"/>
          <a:ext cx="5238206" cy="326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ooter Placeholder 3"/>
          <p:cNvSpPr txBox="1">
            <a:spLocks/>
          </p:cNvSpPr>
          <p:nvPr/>
        </p:nvSpPr>
        <p:spPr>
          <a:xfrm>
            <a:off x="664029" y="6250016"/>
            <a:ext cx="380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Quarterly Coverage Report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Wingdings"/>
                <a:cs typeface="Calibri" panose="020F0502020204030204" pitchFamily="34" charset="0"/>
                <a:sym typeface="Wingdings"/>
              </a:rPr>
              <a:t>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 April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3361" y="3602246"/>
            <a:ext cx="2386031" cy="1446550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Change in enrollment:</a:t>
            </a:r>
          </a:p>
          <a:p>
            <a:pPr algn="ctr"/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Milwaukee County       -12.8%</a:t>
            </a:r>
          </a:p>
          <a:p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Wisconsin Statewide     -7.2%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1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58409" y="244924"/>
            <a:ext cx="8329353" cy="640127"/>
          </a:xfrm>
        </p:spPr>
        <p:txBody>
          <a:bodyPr/>
          <a:lstStyle/>
          <a:p>
            <a:r>
              <a:rPr lang="en-US" sz="2800" b="1" dirty="0">
                <a:solidFill>
                  <a:srgbClr val="ACCBF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in Marketplace Selection by Zip Code, </a:t>
            </a:r>
            <a:br>
              <a:rPr lang="en-US" sz="2800" b="1" dirty="0">
                <a:solidFill>
                  <a:srgbClr val="ACCBF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ACCBF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Enrollment 2017/2018</a:t>
            </a:r>
            <a:endParaRPr lang="en-US" sz="1800" b="1" i="1" dirty="0">
              <a:solidFill>
                <a:srgbClr val="400080"/>
              </a:solidFill>
              <a:highlight>
                <a:srgbClr val="FFFF00"/>
              </a:highlight>
            </a:endParaRP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960E-36F6-AA4D-8DFA-87D7705D24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74"/>
          <p:cNvSpPr>
            <a:spLocks noGrp="1"/>
          </p:cNvSpPr>
          <p:nvPr>
            <p:ph type="ftr" sz="quarter" idx="11"/>
          </p:nvPr>
        </p:nvSpPr>
        <p:spPr>
          <a:xfrm rot="16200000">
            <a:off x="6586892" y="3048742"/>
            <a:ext cx="4367317" cy="365760"/>
          </a:xfrm>
        </p:spPr>
        <p:txBody>
          <a:bodyPr/>
          <a:lstStyle/>
          <a:p>
            <a:pPr algn="l"/>
            <a:r>
              <a:rPr lang="en-US" dirty="0"/>
              <a:t>Milwaukee Enrollment Network  - </a:t>
            </a:r>
            <a:r>
              <a:rPr lang="en-US" i="1" dirty="0"/>
              <a:t> Marketplace Coverage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CC9DF-B3D3-45D9-B116-13AD4CC36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3" y="1019394"/>
            <a:ext cx="5041911" cy="5810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C01897-BEC1-4C2B-A18D-199CFFC37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88" y="1482725"/>
            <a:ext cx="2529065" cy="1898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7045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djacency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4684</TotalTime>
  <Words>1690</Words>
  <Application>Microsoft Macintosh PowerPoint</Application>
  <PresentationFormat>On-screen Show (4:3)</PresentationFormat>
  <Paragraphs>452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1_Adjacency</vt:lpstr>
      <vt:lpstr>PowerPoint Presentation</vt:lpstr>
      <vt:lpstr>Highlights- April 2018</vt:lpstr>
      <vt:lpstr>PowerPoint Presentation</vt:lpstr>
      <vt:lpstr>Medicaid / BadgerCare Enrollment Milwaukee County, as of March 2018</vt:lpstr>
      <vt:lpstr>Medicaid / BadgerCare Trends Milwaukee County, March 2014 to March 2018</vt:lpstr>
      <vt:lpstr>Medicaid / BadgerCare Trends Milwaukee County, March 2014 to March 2018</vt:lpstr>
      <vt:lpstr>Medicaid HMO Enrollment Milwaukee County, February 2018</vt:lpstr>
      <vt:lpstr>Marketplace Enrollment Milwaukee County, Enrollment Year 2017/2018</vt:lpstr>
      <vt:lpstr>Change in Marketplace Selection by Zip Code,  Open Enrollment 2017/2018</vt:lpstr>
      <vt:lpstr>Marketplace Enrollment Milwaukee County, Enrollment Year 2017/2018</vt:lpstr>
      <vt:lpstr>Marketplace Enrollment Milwaukee County, Enrollment Year 2017/2018</vt:lpstr>
      <vt:lpstr>Marketplace Financial Assistance Milwaukee County, Enrollment Year 2017/2018</vt:lpstr>
      <vt:lpstr>Marketplace Financial Assistance Milwaukee County, Enrollment Year 2017/2018</vt:lpstr>
      <vt:lpstr>Marketplace Enrollment - Why the decline? Enrollment Year 2017/2018</vt:lpstr>
      <vt:lpstr>PowerPoint Presentation</vt:lpstr>
      <vt:lpstr>PowerPoint Presentation</vt:lpstr>
      <vt:lpstr>PowerPoint Presentation</vt:lpstr>
      <vt:lpstr>PowerPoint Presentation</vt:lpstr>
    </vt:vector>
  </TitlesOfParts>
  <Company>Alverno College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Clare Reardon</dc:creator>
  <cp:lastModifiedBy>Clare Reardon</cp:lastModifiedBy>
  <cp:revision>257</cp:revision>
  <dcterms:created xsi:type="dcterms:W3CDTF">2013-12-06T16:50:07Z</dcterms:created>
  <dcterms:modified xsi:type="dcterms:W3CDTF">2018-04-26T21:11:07Z</dcterms:modified>
</cp:coreProperties>
</file>